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73" r:id="rId5"/>
    <p:sldId id="282" r:id="rId6"/>
    <p:sldId id="261" r:id="rId7"/>
    <p:sldId id="274" r:id="rId8"/>
    <p:sldId id="263" r:id="rId9"/>
    <p:sldId id="264" r:id="rId10"/>
    <p:sldId id="283" r:id="rId11"/>
    <p:sldId id="284" r:id="rId12"/>
    <p:sldId id="270" r:id="rId13"/>
    <p:sldId id="269" r:id="rId14"/>
    <p:sldId id="285" r:id="rId15"/>
    <p:sldId id="271" r:id="rId16"/>
  </p:sldIdLst>
  <p:sldSz cx="12192000" cy="6858000"/>
  <p:notesSz cx="7315200" cy="12344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orient="horz" pos="3949" userDrawn="1">
          <p15:clr>
            <a:srgbClr val="A4A3A4"/>
          </p15:clr>
        </p15:guide>
        <p15:guide id="3" orient="horz" pos="2387" userDrawn="1">
          <p15:clr>
            <a:srgbClr val="A4A3A4"/>
          </p15:clr>
        </p15:guide>
        <p15:guide id="4" orient="horz" pos="2614" userDrawn="1">
          <p15:clr>
            <a:srgbClr val="A4A3A4"/>
          </p15:clr>
        </p15:guide>
        <p15:guide id="5" orient="horz" pos="4319" userDrawn="1">
          <p15:clr>
            <a:srgbClr val="A4A3A4"/>
          </p15:clr>
        </p15:guide>
        <p15:guide id="6" pos="294" userDrawn="1">
          <p15:clr>
            <a:srgbClr val="A4A3A4"/>
          </p15:clr>
        </p15:guide>
        <p15:guide id="7" pos="7386" userDrawn="1">
          <p15:clr>
            <a:srgbClr val="A4A3A4"/>
          </p15:clr>
        </p15:guide>
        <p15:guide id="8" pos="2759" userDrawn="1">
          <p15:clr>
            <a:srgbClr val="A4A3A4"/>
          </p15:clr>
        </p15:guide>
        <p15:guide id="9" pos="2462" userDrawn="1">
          <p15:clr>
            <a:srgbClr val="A4A3A4"/>
          </p15:clr>
        </p15:guide>
        <p15:guide id="10" pos="3695" userDrawn="1">
          <p15:clr>
            <a:srgbClr val="A4A3A4"/>
          </p15:clr>
        </p15:guide>
        <p15:guide id="11" pos="3985" userDrawn="1">
          <p15:clr>
            <a:srgbClr val="A4A3A4"/>
          </p15:clr>
        </p15:guide>
        <p15:guide id="12" pos="4920" userDrawn="1">
          <p15:clr>
            <a:srgbClr val="A4A3A4"/>
          </p15:clr>
        </p15:guide>
        <p15:guide id="13" pos="52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89" userDrawn="1">
          <p15:clr>
            <a:srgbClr val="A4A3A4"/>
          </p15:clr>
        </p15:guide>
        <p15:guide id="2" pos="230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743"/>
    <a:srgbClr val="E3BB00"/>
    <a:srgbClr val="990000"/>
    <a:srgbClr val="7030A0"/>
    <a:srgbClr val="FE8201"/>
    <a:srgbClr val="C7920C"/>
    <a:srgbClr val="AA1745"/>
    <a:srgbClr val="29A4CF"/>
    <a:srgbClr val="5A7700"/>
    <a:srgbClr val="F4D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15" autoAdjust="0"/>
    <p:restoredTop sz="96357" autoAdjust="0"/>
  </p:normalViewPr>
  <p:slideViewPr>
    <p:cSldViewPr snapToGrid="0" snapToObjects="1" showGuides="1">
      <p:cViewPr>
        <p:scale>
          <a:sx n="118" d="100"/>
          <a:sy n="118" d="100"/>
        </p:scale>
        <p:origin x="2394" y="1008"/>
      </p:cViewPr>
      <p:guideLst>
        <p:guide orient="horz" pos="890"/>
        <p:guide orient="horz" pos="3949"/>
        <p:guide orient="horz" pos="2387"/>
        <p:guide orient="horz" pos="2614"/>
        <p:guide orient="horz" pos="4319"/>
        <p:guide pos="294"/>
        <p:guide pos="7386"/>
        <p:guide pos="2759"/>
        <p:guide pos="2462"/>
        <p:guide pos="3695"/>
        <p:guide pos="3985"/>
        <p:guide pos="4920"/>
        <p:guide pos="5217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3144" y="114"/>
      </p:cViewPr>
      <p:guideLst>
        <p:guide orient="horz" pos="3889"/>
        <p:guide pos="230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tz-Wimmer, Barbara" userId="cba47278-7dee-451b-9c62-2702aa4bd03a" providerId="ADAL" clId="{32BA41B2-E085-4FA1-A363-E2E1FFFB4898}"/>
    <pc:docChg chg="modSld">
      <pc:chgData name="Putz-Wimmer, Barbara" userId="cba47278-7dee-451b-9c62-2702aa4bd03a" providerId="ADAL" clId="{32BA41B2-E085-4FA1-A363-E2E1FFFB4898}" dt="2025-01-30T07:41:15.794" v="105" actId="20577"/>
      <pc:docMkLst>
        <pc:docMk/>
      </pc:docMkLst>
      <pc:sldChg chg="modSp mod">
        <pc:chgData name="Putz-Wimmer, Barbara" userId="cba47278-7dee-451b-9c62-2702aa4bd03a" providerId="ADAL" clId="{32BA41B2-E085-4FA1-A363-E2E1FFFB4898}" dt="2025-01-30T07:40:30.282" v="4" actId="13926"/>
        <pc:sldMkLst>
          <pc:docMk/>
          <pc:sldMk cId="1826996289" sldId="261"/>
        </pc:sldMkLst>
        <pc:spChg chg="mod">
          <ac:chgData name="Putz-Wimmer, Barbara" userId="cba47278-7dee-451b-9c62-2702aa4bd03a" providerId="ADAL" clId="{32BA41B2-E085-4FA1-A363-E2E1FFFB4898}" dt="2025-01-30T07:40:17.176" v="0" actId="13926"/>
          <ac:spMkLst>
            <pc:docMk/>
            <pc:sldMk cId="1826996289" sldId="261"/>
            <ac:spMk id="41" creationId="{2100C032-105C-497E-8762-276B96A136C5}"/>
          </ac:spMkLst>
        </pc:spChg>
        <pc:spChg chg="mod">
          <ac:chgData name="Putz-Wimmer, Barbara" userId="cba47278-7dee-451b-9c62-2702aa4bd03a" providerId="ADAL" clId="{32BA41B2-E085-4FA1-A363-E2E1FFFB4898}" dt="2025-01-30T07:40:30.282" v="4" actId="13926"/>
          <ac:spMkLst>
            <pc:docMk/>
            <pc:sldMk cId="1826996289" sldId="261"/>
            <ac:spMk id="44" creationId="{1EA47798-91BE-484D-8D70-39FF88DAA7A6}"/>
          </ac:spMkLst>
        </pc:spChg>
        <pc:spChg chg="mod">
          <ac:chgData name="Putz-Wimmer, Barbara" userId="cba47278-7dee-451b-9c62-2702aa4bd03a" providerId="ADAL" clId="{32BA41B2-E085-4FA1-A363-E2E1FFFB4898}" dt="2025-01-30T07:40:20.153" v="1" actId="13926"/>
          <ac:spMkLst>
            <pc:docMk/>
            <pc:sldMk cId="1826996289" sldId="261"/>
            <ac:spMk id="45" creationId="{2687ADAD-9CBE-4208-8F99-074D0462197F}"/>
          </ac:spMkLst>
        </pc:spChg>
        <pc:spChg chg="mod">
          <ac:chgData name="Putz-Wimmer, Barbara" userId="cba47278-7dee-451b-9c62-2702aa4bd03a" providerId="ADAL" clId="{32BA41B2-E085-4FA1-A363-E2E1FFFB4898}" dt="2025-01-30T07:40:23.752" v="2" actId="13926"/>
          <ac:spMkLst>
            <pc:docMk/>
            <pc:sldMk cId="1826996289" sldId="261"/>
            <ac:spMk id="49" creationId="{739F61F4-A126-4A0A-BA87-4EFF6E6E24AD}"/>
          </ac:spMkLst>
        </pc:spChg>
      </pc:sldChg>
      <pc:sldChg chg="modSp mod">
        <pc:chgData name="Putz-Wimmer, Barbara" userId="cba47278-7dee-451b-9c62-2702aa4bd03a" providerId="ADAL" clId="{32BA41B2-E085-4FA1-A363-E2E1FFFB4898}" dt="2025-01-30T07:40:35.330" v="5" actId="13926"/>
        <pc:sldMkLst>
          <pc:docMk/>
          <pc:sldMk cId="257989203" sldId="263"/>
        </pc:sldMkLst>
        <pc:spChg chg="mod">
          <ac:chgData name="Putz-Wimmer, Barbara" userId="cba47278-7dee-451b-9c62-2702aa4bd03a" providerId="ADAL" clId="{32BA41B2-E085-4FA1-A363-E2E1FFFB4898}" dt="2025-01-30T07:40:35.330" v="5" actId="13926"/>
          <ac:spMkLst>
            <pc:docMk/>
            <pc:sldMk cId="257989203" sldId="263"/>
            <ac:spMk id="5" creationId="{F2B0845C-B9D3-4114-BD29-FC7E93940CF7}"/>
          </ac:spMkLst>
        </pc:spChg>
      </pc:sldChg>
      <pc:sldChg chg="modSp mod">
        <pc:chgData name="Putz-Wimmer, Barbara" userId="cba47278-7dee-451b-9c62-2702aa4bd03a" providerId="ADAL" clId="{32BA41B2-E085-4FA1-A363-E2E1FFFB4898}" dt="2025-01-30T07:40:55.273" v="7" actId="13926"/>
        <pc:sldMkLst>
          <pc:docMk/>
          <pc:sldMk cId="4244602331" sldId="269"/>
        </pc:sldMkLst>
        <pc:spChg chg="mod">
          <ac:chgData name="Putz-Wimmer, Barbara" userId="cba47278-7dee-451b-9c62-2702aa4bd03a" providerId="ADAL" clId="{32BA41B2-E085-4FA1-A363-E2E1FFFB4898}" dt="2025-01-30T07:40:55.273" v="7" actId="13926"/>
          <ac:spMkLst>
            <pc:docMk/>
            <pc:sldMk cId="4244602331" sldId="269"/>
            <ac:spMk id="6" creationId="{496D74A2-754E-488E-AFD2-11080E168BF5}"/>
          </ac:spMkLst>
        </pc:spChg>
      </pc:sldChg>
      <pc:sldChg chg="modSp mod">
        <pc:chgData name="Putz-Wimmer, Barbara" userId="cba47278-7dee-451b-9c62-2702aa4bd03a" providerId="ADAL" clId="{32BA41B2-E085-4FA1-A363-E2E1FFFB4898}" dt="2025-01-30T07:40:45.642" v="6" actId="13926"/>
        <pc:sldMkLst>
          <pc:docMk/>
          <pc:sldMk cId="1147671681" sldId="284"/>
        </pc:sldMkLst>
        <pc:spChg chg="mod">
          <ac:chgData name="Putz-Wimmer, Barbara" userId="cba47278-7dee-451b-9c62-2702aa4bd03a" providerId="ADAL" clId="{32BA41B2-E085-4FA1-A363-E2E1FFFB4898}" dt="2025-01-30T07:40:45.642" v="6" actId="13926"/>
          <ac:spMkLst>
            <pc:docMk/>
            <pc:sldMk cId="1147671681" sldId="284"/>
            <ac:spMk id="5" creationId="{631FACD5-D28B-4087-B459-4EE37DD640F0}"/>
          </ac:spMkLst>
        </pc:spChg>
      </pc:sldChg>
      <pc:sldChg chg="modSp mod">
        <pc:chgData name="Putz-Wimmer, Barbara" userId="cba47278-7dee-451b-9c62-2702aa4bd03a" providerId="ADAL" clId="{32BA41B2-E085-4FA1-A363-E2E1FFFB4898}" dt="2025-01-30T07:41:15.794" v="105" actId="20577"/>
        <pc:sldMkLst>
          <pc:docMk/>
          <pc:sldMk cId="3798920163" sldId="285"/>
        </pc:sldMkLst>
        <pc:spChg chg="mod">
          <ac:chgData name="Putz-Wimmer, Barbara" userId="cba47278-7dee-451b-9c62-2702aa4bd03a" providerId="ADAL" clId="{32BA41B2-E085-4FA1-A363-E2E1FFFB4898}" dt="2025-01-30T07:41:15.794" v="105" actId="20577"/>
          <ac:spMkLst>
            <pc:docMk/>
            <pc:sldMk cId="3798920163" sldId="285"/>
            <ac:spMk id="3" creationId="{08D8815B-F054-44E8-95AD-8D4E0B72A5C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0" y="1"/>
            <a:ext cx="3169919" cy="617221"/>
          </a:xfrm>
          <a:prstGeom prst="rect">
            <a:avLst/>
          </a:prstGeom>
        </p:spPr>
        <p:txBody>
          <a:bodyPr vert="horz" lIns="130490" tIns="65246" rIns="130490" bIns="65246" rtlCol="0"/>
          <a:lstStyle>
            <a:lvl1pPr algn="l">
              <a:defRPr sz="1800"/>
            </a:lvl1pPr>
          </a:lstStyle>
          <a:p>
            <a:endParaRPr lang="de-DE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 bwMode="gray">
          <a:xfrm>
            <a:off x="4143590" y="1"/>
            <a:ext cx="3169919" cy="617221"/>
          </a:xfrm>
          <a:prstGeom prst="rect">
            <a:avLst/>
          </a:prstGeom>
        </p:spPr>
        <p:txBody>
          <a:bodyPr vert="horz" lIns="130490" tIns="65246" rIns="130490" bIns="65246" rtlCol="0"/>
          <a:lstStyle>
            <a:lvl1pPr algn="r">
              <a:defRPr sz="1800"/>
            </a:lvl1pPr>
          </a:lstStyle>
          <a:p>
            <a:fld id="{B8248E40-CABF-4451-9014-FA634826DB9C}" type="datetime1">
              <a:rPr lang="de-DE" smtClean="0">
                <a:latin typeface="Segoe UI" pitchFamily="34" charset="0"/>
                <a:cs typeface="Segoe UI" pitchFamily="34" charset="0"/>
              </a:rPr>
              <a:t>30.01.2025</a:t>
            </a:fld>
            <a:endParaRPr lang="de-DE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 bwMode="gray">
          <a:xfrm>
            <a:off x="0" y="11725038"/>
            <a:ext cx="3169919" cy="617221"/>
          </a:xfrm>
          <a:prstGeom prst="rect">
            <a:avLst/>
          </a:prstGeom>
        </p:spPr>
        <p:txBody>
          <a:bodyPr vert="horz" lIns="130490" tIns="65246" rIns="130490" bIns="65246" rtlCol="0" anchor="b"/>
          <a:lstStyle>
            <a:lvl1pPr algn="l">
              <a:defRPr sz="1800"/>
            </a:lvl1pPr>
          </a:lstStyle>
          <a:p>
            <a:endParaRPr lang="de-DE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gray">
          <a:xfrm>
            <a:off x="4143590" y="11725038"/>
            <a:ext cx="3169919" cy="617221"/>
          </a:xfrm>
          <a:prstGeom prst="rect">
            <a:avLst/>
          </a:prstGeom>
        </p:spPr>
        <p:txBody>
          <a:bodyPr vert="horz" lIns="130490" tIns="65246" rIns="130490" bIns="65246" rtlCol="0" anchor="b"/>
          <a:lstStyle>
            <a:lvl1pPr algn="r">
              <a:defRPr sz="1800"/>
            </a:lvl1pPr>
          </a:lstStyle>
          <a:p>
            <a:fld id="{5BCDDC87-A493-4272-B5AE-7C6F5BD360C8}" type="slidenum">
              <a:rPr lang="de-DE" smtClean="0">
                <a:latin typeface="Segoe UI" pitchFamily="34" charset="0"/>
                <a:cs typeface="Segoe UI" pitchFamily="34" charset="0"/>
              </a:rPr>
              <a:t>‹Nr.›</a:t>
            </a:fld>
            <a:endParaRPr lang="de-DE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4107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0" y="1"/>
            <a:ext cx="3169919" cy="617221"/>
          </a:xfrm>
          <a:prstGeom prst="rect">
            <a:avLst/>
          </a:prstGeom>
        </p:spPr>
        <p:txBody>
          <a:bodyPr vert="horz" lIns="130490" tIns="65246" rIns="130490" bIns="65246" rtlCol="0"/>
          <a:lstStyle>
            <a:lvl1pPr algn="l">
              <a:defRPr sz="18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4143590" y="1"/>
            <a:ext cx="3169919" cy="617221"/>
          </a:xfrm>
          <a:prstGeom prst="rect">
            <a:avLst/>
          </a:prstGeom>
        </p:spPr>
        <p:txBody>
          <a:bodyPr vert="horz" lIns="130490" tIns="65246" rIns="130490" bIns="65246" rtlCol="0"/>
          <a:lstStyle>
            <a:lvl1pPr algn="r">
              <a:defRPr sz="1800"/>
            </a:lvl1pPr>
          </a:lstStyle>
          <a:p>
            <a:fld id="{A6E326EF-81E2-4927-82E0-788912B60AEB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-458788" y="923925"/>
            <a:ext cx="8232776" cy="4632325"/>
          </a:xfrm>
          <a:prstGeom prst="rect">
            <a:avLst/>
          </a:prstGeom>
          <a:noFill/>
          <a:ln w="6350">
            <a:solidFill>
              <a:schemeClr val="accent4"/>
            </a:solidFill>
          </a:ln>
        </p:spPr>
        <p:txBody>
          <a:bodyPr vert="horz" lIns="130490" tIns="65246" rIns="130490" bIns="65246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731524" y="5863591"/>
            <a:ext cx="5852158" cy="5554981"/>
          </a:xfrm>
          <a:prstGeom prst="rect">
            <a:avLst/>
          </a:prstGeom>
        </p:spPr>
        <p:txBody>
          <a:bodyPr vert="horz" lIns="130490" tIns="65246" rIns="130490" bIns="65246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0" y="11725038"/>
            <a:ext cx="3169919" cy="617221"/>
          </a:xfrm>
          <a:prstGeom prst="rect">
            <a:avLst/>
          </a:prstGeom>
        </p:spPr>
        <p:txBody>
          <a:bodyPr vert="horz" lIns="130490" tIns="65246" rIns="130490" bIns="65246" rtlCol="0" anchor="b"/>
          <a:lstStyle>
            <a:lvl1pPr algn="l">
              <a:defRPr sz="18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4143590" y="11725038"/>
            <a:ext cx="3169919" cy="617221"/>
          </a:xfrm>
          <a:prstGeom prst="rect">
            <a:avLst/>
          </a:prstGeom>
        </p:spPr>
        <p:txBody>
          <a:bodyPr vert="horz" lIns="130490" tIns="65246" rIns="130490" bIns="65246" rtlCol="0" anchor="b"/>
          <a:lstStyle>
            <a:lvl1pPr algn="r">
              <a:defRPr sz="1800"/>
            </a:lvl1pPr>
          </a:lstStyle>
          <a:p>
            <a:fld id="{DCFEFE9F-F2D5-44A0-B9A5-C86B7FBD315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596013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180000" indent="-180000" algn="l" defTabSz="914400" rtl="0" eaLnBrk="1" latinLnBrk="0" hangingPunct="1">
      <a:spcBef>
        <a:spcPts val="800"/>
      </a:spcBef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60000" indent="-180000" algn="l" defTabSz="914400" rtl="0" eaLnBrk="1" latinLnBrk="0" hangingPunct="1">
      <a:spcBef>
        <a:spcPts val="800"/>
      </a:spcBef>
      <a:buFont typeface="Segoe UI" pitchFamily="34" charset="0"/>
      <a:buChar char="‒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0000" indent="-180000" algn="l" defTabSz="914400" rtl="0" eaLnBrk="1" latinLnBrk="0" hangingPunct="1">
      <a:spcBef>
        <a:spcPts val="800"/>
      </a:spcBef>
      <a:buFont typeface="Segoe UI" pitchFamily="34" charset="0"/>
      <a:buChar char="‒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-180000" algn="l" defTabSz="914400" rtl="0" eaLnBrk="1" latinLnBrk="0" hangingPunct="1">
      <a:spcBef>
        <a:spcPts val="800"/>
      </a:spcBef>
      <a:buFont typeface="Segoe UI" pitchFamily="34" charset="0"/>
      <a:buChar char="‒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40000" indent="-180000" algn="l" defTabSz="914400" rtl="0" eaLnBrk="1" latinLnBrk="0" hangingPunct="1">
      <a:spcBef>
        <a:spcPts val="800"/>
      </a:spcBef>
      <a:buFont typeface="Segoe UI" pitchFamily="34" charset="0"/>
      <a:buChar char="‒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540000" indent="-180000" algn="l" defTabSz="914400" rtl="0" eaLnBrk="1" latinLnBrk="0" hangingPunct="1">
      <a:spcBef>
        <a:spcPts val="800"/>
      </a:spcBef>
      <a:buFont typeface="Segoe UI" pitchFamily="34" charset="0"/>
      <a:buChar char="‒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540000" indent="-180000" algn="l" defTabSz="914400" rtl="0" eaLnBrk="1" latinLnBrk="0" hangingPunct="1">
      <a:spcBef>
        <a:spcPts val="800"/>
      </a:spcBef>
      <a:buFont typeface="Segoe UI" pitchFamily="34" charset="0"/>
      <a:buChar char="‒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540000" indent="-180000" algn="l" defTabSz="914400" rtl="0" eaLnBrk="1" latinLnBrk="0" hangingPunct="1">
      <a:spcBef>
        <a:spcPts val="800"/>
      </a:spcBef>
      <a:buFont typeface="Segoe UI" pitchFamily="34" charset="0"/>
      <a:buChar char="‒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540000" indent="-180000" algn="l" defTabSz="914400" rtl="0" eaLnBrk="1" latinLnBrk="0" hangingPunct="1">
      <a:spcBef>
        <a:spcPts val="800"/>
      </a:spcBef>
      <a:buFont typeface="Segoe UI" pitchFamily="34" charset="0"/>
      <a:buChar char="‒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\\LBMN-TURBO\LEBEMAN_Intern\Bilderbibliothek\_Texturen -Hintergründe\Background5_grau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"/>
          <a:stretch/>
        </p:blipFill>
        <p:spPr bwMode="gray">
          <a:xfrm>
            <a:off x="0" y="0"/>
            <a:ext cx="12211542" cy="68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725825" y="3584579"/>
            <a:ext cx="10759892" cy="1470025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745171" y="5253843"/>
            <a:ext cx="10740545" cy="48471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18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18497204-C28F-406D-A787-42229A730D0E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19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20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154CE9E-D1CC-45EF-9878-AECB99F78FC8}"/>
              </a:ext>
            </a:extLst>
          </p:cNvPr>
          <p:cNvGrpSpPr/>
          <p:nvPr userDrawn="1"/>
        </p:nvGrpSpPr>
        <p:grpSpPr>
          <a:xfrm>
            <a:off x="9404368" y="333375"/>
            <a:ext cx="2315472" cy="1044970"/>
            <a:chOff x="8529624" y="255032"/>
            <a:chExt cx="991220" cy="550656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0A3D76B7-BAEA-4E8C-A656-8C353F82B7F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97244" y="526216"/>
              <a:ext cx="723600" cy="265186"/>
              <a:chOff x="10863263" y="-79375"/>
              <a:chExt cx="1420812" cy="520700"/>
            </a:xfrm>
          </p:grpSpPr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9948F317-E42C-4048-BBFC-35D9AF3C72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63263" y="185737"/>
                <a:ext cx="242887" cy="203200"/>
              </a:xfrm>
              <a:custGeom>
                <a:avLst/>
                <a:gdLst>
                  <a:gd name="T0" fmla="*/ 36 w 65"/>
                  <a:gd name="T1" fmla="*/ 54 h 54"/>
                  <a:gd name="T2" fmla="*/ 0 w 65"/>
                  <a:gd name="T3" fmla="*/ 27 h 54"/>
                  <a:gd name="T4" fmla="*/ 36 w 65"/>
                  <a:gd name="T5" fmla="*/ 0 h 54"/>
                  <a:gd name="T6" fmla="*/ 63 w 65"/>
                  <a:gd name="T7" fmla="*/ 8 h 54"/>
                  <a:gd name="T8" fmla="*/ 64 w 65"/>
                  <a:gd name="T9" fmla="*/ 8 h 54"/>
                  <a:gd name="T10" fmla="*/ 58 w 65"/>
                  <a:gd name="T11" fmla="*/ 16 h 54"/>
                  <a:gd name="T12" fmla="*/ 57 w 65"/>
                  <a:gd name="T13" fmla="*/ 15 h 54"/>
                  <a:gd name="T14" fmla="*/ 36 w 65"/>
                  <a:gd name="T15" fmla="*/ 9 h 54"/>
                  <a:gd name="T16" fmla="*/ 12 w 65"/>
                  <a:gd name="T17" fmla="*/ 27 h 54"/>
                  <a:gd name="T18" fmla="*/ 36 w 65"/>
                  <a:gd name="T19" fmla="*/ 45 h 54"/>
                  <a:gd name="T20" fmla="*/ 55 w 65"/>
                  <a:gd name="T21" fmla="*/ 40 h 54"/>
                  <a:gd name="T22" fmla="*/ 55 w 65"/>
                  <a:gd name="T23" fmla="*/ 32 h 54"/>
                  <a:gd name="T24" fmla="*/ 31 w 65"/>
                  <a:gd name="T25" fmla="*/ 32 h 54"/>
                  <a:gd name="T26" fmla="*/ 31 w 65"/>
                  <a:gd name="T27" fmla="*/ 23 h 54"/>
                  <a:gd name="T28" fmla="*/ 65 w 65"/>
                  <a:gd name="T29" fmla="*/ 23 h 54"/>
                  <a:gd name="T30" fmla="*/ 65 w 65"/>
                  <a:gd name="T31" fmla="*/ 45 h 54"/>
                  <a:gd name="T32" fmla="*/ 65 w 65"/>
                  <a:gd name="T33" fmla="*/ 45 h 54"/>
                  <a:gd name="T34" fmla="*/ 36 w 65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4">
                    <a:moveTo>
                      <a:pt x="36" y="54"/>
                    </a:moveTo>
                    <a:cubicBezTo>
                      <a:pt x="14" y="54"/>
                      <a:pt x="0" y="44"/>
                      <a:pt x="0" y="27"/>
                    </a:cubicBezTo>
                    <a:cubicBezTo>
                      <a:pt x="0" y="10"/>
                      <a:pt x="14" y="0"/>
                      <a:pt x="36" y="0"/>
                    </a:cubicBezTo>
                    <a:cubicBezTo>
                      <a:pt x="48" y="0"/>
                      <a:pt x="57" y="2"/>
                      <a:pt x="63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3" y="11"/>
                      <a:pt x="48" y="9"/>
                      <a:pt x="36" y="9"/>
                    </a:cubicBezTo>
                    <a:cubicBezTo>
                      <a:pt x="20" y="9"/>
                      <a:pt x="12" y="15"/>
                      <a:pt x="12" y="27"/>
                    </a:cubicBezTo>
                    <a:cubicBezTo>
                      <a:pt x="12" y="39"/>
                      <a:pt x="19" y="45"/>
                      <a:pt x="36" y="45"/>
                    </a:cubicBezTo>
                    <a:cubicBezTo>
                      <a:pt x="44" y="45"/>
                      <a:pt x="51" y="43"/>
                      <a:pt x="55" y="4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58" y="51"/>
                      <a:pt x="49" y="54"/>
                      <a:pt x="36" y="54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61A0ADC3-0014-47D0-B9D1-44F5ACBC53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58538" y="238125"/>
                <a:ext cx="128587" cy="146050"/>
              </a:xfrm>
              <a:custGeom>
                <a:avLst/>
                <a:gdLst>
                  <a:gd name="T0" fmla="*/ 10 w 34"/>
                  <a:gd name="T1" fmla="*/ 39 h 39"/>
                  <a:gd name="T2" fmla="*/ 0 w 34"/>
                  <a:gd name="T3" fmla="*/ 39 h 39"/>
                  <a:gd name="T4" fmla="*/ 0 w 34"/>
                  <a:gd name="T5" fmla="*/ 1 h 39"/>
                  <a:gd name="T6" fmla="*/ 10 w 34"/>
                  <a:gd name="T7" fmla="*/ 1 h 39"/>
                  <a:gd name="T8" fmla="*/ 10 w 34"/>
                  <a:gd name="T9" fmla="*/ 5 h 39"/>
                  <a:gd name="T10" fmla="*/ 32 w 34"/>
                  <a:gd name="T11" fmla="*/ 0 h 39"/>
                  <a:gd name="T12" fmla="*/ 34 w 34"/>
                  <a:gd name="T13" fmla="*/ 0 h 39"/>
                  <a:gd name="T14" fmla="*/ 34 w 34"/>
                  <a:gd name="T15" fmla="*/ 10 h 39"/>
                  <a:gd name="T16" fmla="*/ 32 w 34"/>
                  <a:gd name="T17" fmla="*/ 10 h 39"/>
                  <a:gd name="T18" fmla="*/ 10 w 34"/>
                  <a:gd name="T19" fmla="*/ 14 h 39"/>
                  <a:gd name="T20" fmla="*/ 10 w 34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1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2"/>
                      <a:pt x="23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2" y="9"/>
                      <a:pt x="16" y="10"/>
                      <a:pt x="10" y="14"/>
                    </a:cubicBez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id="{08A01837-E007-4F76-80D1-4027C79E7AF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04588" y="238125"/>
                <a:ext cx="211137" cy="150813"/>
              </a:xfrm>
              <a:custGeom>
                <a:avLst/>
                <a:gdLst>
                  <a:gd name="T0" fmla="*/ 28 w 56"/>
                  <a:gd name="T1" fmla="*/ 40 h 40"/>
                  <a:gd name="T2" fmla="*/ 0 w 56"/>
                  <a:gd name="T3" fmla="*/ 20 h 40"/>
                  <a:gd name="T4" fmla="*/ 28 w 56"/>
                  <a:gd name="T5" fmla="*/ 0 h 40"/>
                  <a:gd name="T6" fmla="*/ 56 w 56"/>
                  <a:gd name="T7" fmla="*/ 20 h 40"/>
                  <a:gd name="T8" fmla="*/ 28 w 56"/>
                  <a:gd name="T9" fmla="*/ 40 h 40"/>
                  <a:gd name="T10" fmla="*/ 28 w 56"/>
                  <a:gd name="T11" fmla="*/ 8 h 40"/>
                  <a:gd name="T12" fmla="*/ 11 w 56"/>
                  <a:gd name="T13" fmla="*/ 20 h 40"/>
                  <a:gd name="T14" fmla="*/ 28 w 56"/>
                  <a:gd name="T15" fmla="*/ 31 h 40"/>
                  <a:gd name="T16" fmla="*/ 45 w 56"/>
                  <a:gd name="T17" fmla="*/ 20 h 40"/>
                  <a:gd name="T18" fmla="*/ 28 w 56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28" y="40"/>
                    </a:moveTo>
                    <a:cubicBezTo>
                      <a:pt x="12" y="40"/>
                      <a:pt x="0" y="32"/>
                      <a:pt x="0" y="20"/>
                    </a:cubicBezTo>
                    <a:cubicBezTo>
                      <a:pt x="0" y="8"/>
                      <a:pt x="12" y="0"/>
                      <a:pt x="28" y="0"/>
                    </a:cubicBezTo>
                    <a:cubicBezTo>
                      <a:pt x="45" y="0"/>
                      <a:pt x="56" y="8"/>
                      <a:pt x="56" y="20"/>
                    </a:cubicBezTo>
                    <a:cubicBezTo>
                      <a:pt x="56" y="32"/>
                      <a:pt x="45" y="40"/>
                      <a:pt x="28" y="40"/>
                    </a:cubicBezTo>
                    <a:close/>
                    <a:moveTo>
                      <a:pt x="28" y="8"/>
                    </a:moveTo>
                    <a:cubicBezTo>
                      <a:pt x="20" y="8"/>
                      <a:pt x="11" y="10"/>
                      <a:pt x="11" y="20"/>
                    </a:cubicBezTo>
                    <a:cubicBezTo>
                      <a:pt x="11" y="29"/>
                      <a:pt x="20" y="31"/>
                      <a:pt x="28" y="31"/>
                    </a:cubicBezTo>
                    <a:cubicBezTo>
                      <a:pt x="36" y="31"/>
                      <a:pt x="45" y="29"/>
                      <a:pt x="45" y="20"/>
                    </a:cubicBezTo>
                    <a:cubicBezTo>
                      <a:pt x="45" y="10"/>
                      <a:pt x="35" y="8"/>
                      <a:pt x="28" y="8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AA699735-C84C-44E5-945F-7FEAD91B5B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2238" y="242887"/>
                <a:ext cx="187325" cy="146050"/>
              </a:xfrm>
              <a:custGeom>
                <a:avLst/>
                <a:gdLst>
                  <a:gd name="T0" fmla="*/ 18 w 50"/>
                  <a:gd name="T1" fmla="*/ 39 h 39"/>
                  <a:gd name="T2" fmla="*/ 0 w 50"/>
                  <a:gd name="T3" fmla="*/ 22 h 39"/>
                  <a:gd name="T4" fmla="*/ 0 w 50"/>
                  <a:gd name="T5" fmla="*/ 0 h 39"/>
                  <a:gd name="T6" fmla="*/ 11 w 50"/>
                  <a:gd name="T7" fmla="*/ 0 h 39"/>
                  <a:gd name="T8" fmla="*/ 11 w 50"/>
                  <a:gd name="T9" fmla="*/ 22 h 39"/>
                  <a:gd name="T10" fmla="*/ 20 w 50"/>
                  <a:gd name="T11" fmla="*/ 30 h 39"/>
                  <a:gd name="T12" fmla="*/ 39 w 50"/>
                  <a:gd name="T13" fmla="*/ 26 h 39"/>
                  <a:gd name="T14" fmla="*/ 39 w 50"/>
                  <a:gd name="T15" fmla="*/ 0 h 39"/>
                  <a:gd name="T16" fmla="*/ 50 w 50"/>
                  <a:gd name="T17" fmla="*/ 0 h 39"/>
                  <a:gd name="T18" fmla="*/ 50 w 50"/>
                  <a:gd name="T19" fmla="*/ 38 h 39"/>
                  <a:gd name="T20" fmla="*/ 39 w 50"/>
                  <a:gd name="T21" fmla="*/ 38 h 39"/>
                  <a:gd name="T22" fmla="*/ 39 w 50"/>
                  <a:gd name="T23" fmla="*/ 34 h 39"/>
                  <a:gd name="T24" fmla="*/ 18 w 5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9">
                    <a:moveTo>
                      <a:pt x="18" y="39"/>
                    </a:moveTo>
                    <a:cubicBezTo>
                      <a:pt x="6" y="39"/>
                      <a:pt x="0" y="33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8"/>
                      <a:pt x="13" y="30"/>
                      <a:pt x="20" y="30"/>
                    </a:cubicBezTo>
                    <a:cubicBezTo>
                      <a:pt x="28" y="30"/>
                      <a:pt x="33" y="28"/>
                      <a:pt x="39" y="2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4" y="36"/>
                      <a:pt x="27" y="39"/>
                      <a:pt x="18" y="39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E7349925-99A1-496F-B869-40F4A1696D1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88775" y="238125"/>
                <a:ext cx="198437" cy="203200"/>
              </a:xfrm>
              <a:custGeom>
                <a:avLst/>
                <a:gdLst>
                  <a:gd name="T0" fmla="*/ 11 w 53"/>
                  <a:gd name="T1" fmla="*/ 54 h 54"/>
                  <a:gd name="T2" fmla="*/ 0 w 53"/>
                  <a:gd name="T3" fmla="*/ 54 h 54"/>
                  <a:gd name="T4" fmla="*/ 0 w 53"/>
                  <a:gd name="T5" fmla="*/ 1 h 54"/>
                  <a:gd name="T6" fmla="*/ 10 w 53"/>
                  <a:gd name="T7" fmla="*/ 1 h 54"/>
                  <a:gd name="T8" fmla="*/ 10 w 53"/>
                  <a:gd name="T9" fmla="*/ 4 h 54"/>
                  <a:gd name="T10" fmla="*/ 29 w 53"/>
                  <a:gd name="T11" fmla="*/ 0 h 54"/>
                  <a:gd name="T12" fmla="*/ 53 w 53"/>
                  <a:gd name="T13" fmla="*/ 20 h 54"/>
                  <a:gd name="T14" fmla="*/ 29 w 53"/>
                  <a:gd name="T15" fmla="*/ 40 h 54"/>
                  <a:gd name="T16" fmla="*/ 11 w 53"/>
                  <a:gd name="T17" fmla="*/ 36 h 54"/>
                  <a:gd name="T18" fmla="*/ 11 w 53"/>
                  <a:gd name="T19" fmla="*/ 54 h 54"/>
                  <a:gd name="T20" fmla="*/ 11 w 53"/>
                  <a:gd name="T21" fmla="*/ 27 h 54"/>
                  <a:gd name="T22" fmla="*/ 28 w 53"/>
                  <a:gd name="T23" fmla="*/ 31 h 54"/>
                  <a:gd name="T24" fmla="*/ 42 w 53"/>
                  <a:gd name="T25" fmla="*/ 20 h 54"/>
                  <a:gd name="T26" fmla="*/ 28 w 53"/>
                  <a:gd name="T27" fmla="*/ 8 h 54"/>
                  <a:gd name="T28" fmla="*/ 11 w 53"/>
                  <a:gd name="T29" fmla="*/ 12 h 54"/>
                  <a:gd name="T30" fmla="*/ 11 w 53"/>
                  <a:gd name="T3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4">
                    <a:moveTo>
                      <a:pt x="11" y="54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2"/>
                      <a:pt x="21" y="0"/>
                      <a:pt x="29" y="0"/>
                    </a:cubicBezTo>
                    <a:cubicBezTo>
                      <a:pt x="43" y="0"/>
                      <a:pt x="53" y="8"/>
                      <a:pt x="53" y="20"/>
                    </a:cubicBezTo>
                    <a:cubicBezTo>
                      <a:pt x="53" y="32"/>
                      <a:pt x="43" y="40"/>
                      <a:pt x="29" y="40"/>
                    </a:cubicBezTo>
                    <a:cubicBezTo>
                      <a:pt x="21" y="40"/>
                      <a:pt x="16" y="38"/>
                      <a:pt x="11" y="36"/>
                    </a:cubicBezTo>
                    <a:lnTo>
                      <a:pt x="11" y="54"/>
                    </a:lnTo>
                    <a:close/>
                    <a:moveTo>
                      <a:pt x="11" y="27"/>
                    </a:moveTo>
                    <a:cubicBezTo>
                      <a:pt x="17" y="30"/>
                      <a:pt x="21" y="31"/>
                      <a:pt x="28" y="31"/>
                    </a:cubicBezTo>
                    <a:cubicBezTo>
                      <a:pt x="33" y="31"/>
                      <a:pt x="42" y="30"/>
                      <a:pt x="42" y="20"/>
                    </a:cubicBezTo>
                    <a:cubicBezTo>
                      <a:pt x="42" y="10"/>
                      <a:pt x="33" y="8"/>
                      <a:pt x="28" y="8"/>
                    </a:cubicBezTo>
                    <a:cubicBezTo>
                      <a:pt x="20" y="8"/>
                      <a:pt x="17" y="10"/>
                      <a:pt x="11" y="12"/>
                    </a:cubicBez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6107DD37-BA2E-4ED3-AFC1-759921F9BB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39600" y="-68263"/>
                <a:ext cx="244475" cy="198438"/>
              </a:xfrm>
              <a:custGeom>
                <a:avLst/>
                <a:gdLst>
                  <a:gd name="T0" fmla="*/ 31 w 65"/>
                  <a:gd name="T1" fmla="*/ 22 h 53"/>
                  <a:gd name="T2" fmla="*/ 31 w 65"/>
                  <a:gd name="T3" fmla="*/ 32 h 53"/>
                  <a:gd name="T4" fmla="*/ 55 w 65"/>
                  <a:gd name="T5" fmla="*/ 32 h 53"/>
                  <a:gd name="T6" fmla="*/ 55 w 65"/>
                  <a:gd name="T7" fmla="*/ 40 h 53"/>
                  <a:gd name="T8" fmla="*/ 36 w 65"/>
                  <a:gd name="T9" fmla="*/ 44 h 53"/>
                  <a:gd name="T10" fmla="*/ 12 w 65"/>
                  <a:gd name="T11" fmla="*/ 26 h 53"/>
                  <a:gd name="T12" fmla="*/ 36 w 65"/>
                  <a:gd name="T13" fmla="*/ 9 h 53"/>
                  <a:gd name="T14" fmla="*/ 57 w 65"/>
                  <a:gd name="T15" fmla="*/ 15 h 53"/>
                  <a:gd name="T16" fmla="*/ 58 w 65"/>
                  <a:gd name="T17" fmla="*/ 16 h 53"/>
                  <a:gd name="T18" fmla="*/ 64 w 65"/>
                  <a:gd name="T19" fmla="*/ 8 h 53"/>
                  <a:gd name="T20" fmla="*/ 63 w 65"/>
                  <a:gd name="T21" fmla="*/ 7 h 53"/>
                  <a:gd name="T22" fmla="*/ 36 w 65"/>
                  <a:gd name="T23" fmla="*/ 0 h 53"/>
                  <a:gd name="T24" fmla="*/ 0 w 65"/>
                  <a:gd name="T25" fmla="*/ 27 h 53"/>
                  <a:gd name="T26" fmla="*/ 36 w 65"/>
                  <a:gd name="T27" fmla="*/ 53 h 53"/>
                  <a:gd name="T28" fmla="*/ 65 w 65"/>
                  <a:gd name="T29" fmla="*/ 45 h 53"/>
                  <a:gd name="T30" fmla="*/ 65 w 65"/>
                  <a:gd name="T31" fmla="*/ 44 h 53"/>
                  <a:gd name="T32" fmla="*/ 65 w 65"/>
                  <a:gd name="T33" fmla="*/ 22 h 53"/>
                  <a:gd name="T34" fmla="*/ 31 w 65"/>
                  <a:gd name="T35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3">
                    <a:moveTo>
                      <a:pt x="31" y="22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1" y="43"/>
                      <a:pt x="44" y="44"/>
                      <a:pt x="36" y="44"/>
                    </a:cubicBezTo>
                    <a:cubicBezTo>
                      <a:pt x="20" y="44"/>
                      <a:pt x="12" y="38"/>
                      <a:pt x="12" y="26"/>
                    </a:cubicBezTo>
                    <a:cubicBezTo>
                      <a:pt x="12" y="15"/>
                      <a:pt x="20" y="9"/>
                      <a:pt x="36" y="9"/>
                    </a:cubicBezTo>
                    <a:cubicBezTo>
                      <a:pt x="48" y="9"/>
                      <a:pt x="53" y="11"/>
                      <a:pt x="57" y="15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57" y="2"/>
                      <a:pt x="48" y="0"/>
                      <a:pt x="36" y="0"/>
                    </a:cubicBezTo>
                    <a:cubicBezTo>
                      <a:pt x="14" y="0"/>
                      <a:pt x="0" y="10"/>
                      <a:pt x="0" y="27"/>
                    </a:cubicBezTo>
                    <a:cubicBezTo>
                      <a:pt x="0" y="43"/>
                      <a:pt x="14" y="53"/>
                      <a:pt x="36" y="53"/>
                    </a:cubicBezTo>
                    <a:cubicBezTo>
                      <a:pt x="49" y="53"/>
                      <a:pt x="58" y="51"/>
                      <a:pt x="65" y="45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22"/>
                      <a:pt x="65" y="22"/>
                      <a:pt x="65" y="22"/>
                    </a:cubicBez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290B14B9-4C24-4E86-9D90-C9F147097DE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50675" y="-79375"/>
                <a:ext cx="282575" cy="204788"/>
              </a:xfrm>
              <a:custGeom>
                <a:avLst/>
                <a:gdLst>
                  <a:gd name="T0" fmla="*/ 88 w 178"/>
                  <a:gd name="T1" fmla="*/ 0 h 129"/>
                  <a:gd name="T2" fmla="*/ 0 w 178"/>
                  <a:gd name="T3" fmla="*/ 129 h 129"/>
                  <a:gd name="T4" fmla="*/ 29 w 178"/>
                  <a:gd name="T5" fmla="*/ 129 h 129"/>
                  <a:gd name="T6" fmla="*/ 43 w 178"/>
                  <a:gd name="T7" fmla="*/ 108 h 129"/>
                  <a:gd name="T8" fmla="*/ 133 w 178"/>
                  <a:gd name="T9" fmla="*/ 108 h 129"/>
                  <a:gd name="T10" fmla="*/ 149 w 178"/>
                  <a:gd name="T11" fmla="*/ 129 h 129"/>
                  <a:gd name="T12" fmla="*/ 178 w 178"/>
                  <a:gd name="T13" fmla="*/ 129 h 129"/>
                  <a:gd name="T14" fmla="*/ 88 w 178"/>
                  <a:gd name="T15" fmla="*/ 0 h 129"/>
                  <a:gd name="T16" fmla="*/ 119 w 178"/>
                  <a:gd name="T17" fmla="*/ 87 h 129"/>
                  <a:gd name="T18" fmla="*/ 57 w 178"/>
                  <a:gd name="T19" fmla="*/ 87 h 129"/>
                  <a:gd name="T20" fmla="*/ 88 w 178"/>
                  <a:gd name="T21" fmla="*/ 42 h 129"/>
                  <a:gd name="T22" fmla="*/ 119 w 178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29">
                    <a:moveTo>
                      <a:pt x="88" y="0"/>
                    </a:moveTo>
                    <a:lnTo>
                      <a:pt x="0" y="129"/>
                    </a:lnTo>
                    <a:lnTo>
                      <a:pt x="29" y="129"/>
                    </a:lnTo>
                    <a:lnTo>
                      <a:pt x="43" y="108"/>
                    </a:lnTo>
                    <a:lnTo>
                      <a:pt x="133" y="108"/>
                    </a:lnTo>
                    <a:lnTo>
                      <a:pt x="149" y="129"/>
                    </a:lnTo>
                    <a:lnTo>
                      <a:pt x="178" y="129"/>
                    </a:lnTo>
                    <a:lnTo>
                      <a:pt x="88" y="0"/>
                    </a:lnTo>
                    <a:close/>
                    <a:moveTo>
                      <a:pt x="119" y="87"/>
                    </a:moveTo>
                    <a:lnTo>
                      <a:pt x="57" y="87"/>
                    </a:lnTo>
                    <a:lnTo>
                      <a:pt x="88" y="42"/>
                    </a:lnTo>
                    <a:lnTo>
                      <a:pt x="119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B6F346C3-2F07-490A-85DB-B23B43FD84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98250" y="-76200"/>
                <a:ext cx="371475" cy="217488"/>
              </a:xfrm>
              <a:custGeom>
                <a:avLst/>
                <a:gdLst>
                  <a:gd name="T0" fmla="*/ 208 w 234"/>
                  <a:gd name="T1" fmla="*/ 5 h 137"/>
                  <a:gd name="T2" fmla="*/ 168 w 234"/>
                  <a:gd name="T3" fmla="*/ 87 h 137"/>
                  <a:gd name="T4" fmla="*/ 116 w 234"/>
                  <a:gd name="T5" fmla="*/ 0 h 137"/>
                  <a:gd name="T6" fmla="*/ 69 w 234"/>
                  <a:gd name="T7" fmla="*/ 87 h 137"/>
                  <a:gd name="T8" fmla="*/ 26 w 234"/>
                  <a:gd name="T9" fmla="*/ 5 h 137"/>
                  <a:gd name="T10" fmla="*/ 0 w 234"/>
                  <a:gd name="T11" fmla="*/ 5 h 137"/>
                  <a:gd name="T12" fmla="*/ 67 w 234"/>
                  <a:gd name="T13" fmla="*/ 137 h 137"/>
                  <a:gd name="T14" fmla="*/ 116 w 234"/>
                  <a:gd name="T15" fmla="*/ 45 h 137"/>
                  <a:gd name="T16" fmla="*/ 171 w 234"/>
                  <a:gd name="T17" fmla="*/ 137 h 137"/>
                  <a:gd name="T18" fmla="*/ 234 w 234"/>
                  <a:gd name="T19" fmla="*/ 5 h 137"/>
                  <a:gd name="T20" fmla="*/ 208 w 234"/>
                  <a:gd name="T21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4" h="137">
                    <a:moveTo>
                      <a:pt x="208" y="5"/>
                    </a:moveTo>
                    <a:lnTo>
                      <a:pt x="168" y="87"/>
                    </a:lnTo>
                    <a:lnTo>
                      <a:pt x="116" y="0"/>
                    </a:lnTo>
                    <a:lnTo>
                      <a:pt x="69" y="87"/>
                    </a:lnTo>
                    <a:lnTo>
                      <a:pt x="26" y="5"/>
                    </a:lnTo>
                    <a:lnTo>
                      <a:pt x="0" y="5"/>
                    </a:lnTo>
                    <a:lnTo>
                      <a:pt x="67" y="137"/>
                    </a:lnTo>
                    <a:lnTo>
                      <a:pt x="116" y="45"/>
                    </a:lnTo>
                    <a:lnTo>
                      <a:pt x="171" y="137"/>
                    </a:lnTo>
                    <a:lnTo>
                      <a:pt x="234" y="5"/>
                    </a:lnTo>
                    <a:lnTo>
                      <a:pt x="208" y="5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78FA8DAA-FF2B-4CBF-BAFC-BAF2B1844A9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36313" y="-79375"/>
                <a:ext cx="280987" cy="204788"/>
              </a:xfrm>
              <a:custGeom>
                <a:avLst/>
                <a:gdLst>
                  <a:gd name="T0" fmla="*/ 87 w 177"/>
                  <a:gd name="T1" fmla="*/ 0 h 129"/>
                  <a:gd name="T2" fmla="*/ 0 w 177"/>
                  <a:gd name="T3" fmla="*/ 129 h 129"/>
                  <a:gd name="T4" fmla="*/ 28 w 177"/>
                  <a:gd name="T5" fmla="*/ 129 h 129"/>
                  <a:gd name="T6" fmla="*/ 43 w 177"/>
                  <a:gd name="T7" fmla="*/ 108 h 129"/>
                  <a:gd name="T8" fmla="*/ 132 w 177"/>
                  <a:gd name="T9" fmla="*/ 108 h 129"/>
                  <a:gd name="T10" fmla="*/ 149 w 177"/>
                  <a:gd name="T11" fmla="*/ 129 h 129"/>
                  <a:gd name="T12" fmla="*/ 177 w 177"/>
                  <a:gd name="T13" fmla="*/ 129 h 129"/>
                  <a:gd name="T14" fmla="*/ 87 w 177"/>
                  <a:gd name="T15" fmla="*/ 0 h 129"/>
                  <a:gd name="T16" fmla="*/ 118 w 177"/>
                  <a:gd name="T17" fmla="*/ 87 h 129"/>
                  <a:gd name="T18" fmla="*/ 57 w 177"/>
                  <a:gd name="T19" fmla="*/ 87 h 129"/>
                  <a:gd name="T20" fmla="*/ 87 w 177"/>
                  <a:gd name="T21" fmla="*/ 42 h 129"/>
                  <a:gd name="T22" fmla="*/ 118 w 177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29">
                    <a:moveTo>
                      <a:pt x="87" y="0"/>
                    </a:moveTo>
                    <a:lnTo>
                      <a:pt x="0" y="129"/>
                    </a:lnTo>
                    <a:lnTo>
                      <a:pt x="28" y="129"/>
                    </a:lnTo>
                    <a:lnTo>
                      <a:pt x="43" y="108"/>
                    </a:lnTo>
                    <a:lnTo>
                      <a:pt x="132" y="108"/>
                    </a:lnTo>
                    <a:lnTo>
                      <a:pt x="149" y="129"/>
                    </a:lnTo>
                    <a:lnTo>
                      <a:pt x="177" y="129"/>
                    </a:lnTo>
                    <a:lnTo>
                      <a:pt x="87" y="0"/>
                    </a:lnTo>
                    <a:close/>
                    <a:moveTo>
                      <a:pt x="118" y="87"/>
                    </a:moveTo>
                    <a:lnTo>
                      <a:pt x="57" y="87"/>
                    </a:lnTo>
                    <a:lnTo>
                      <a:pt x="87" y="42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6B35492B-24E7-4398-8B01-CC3AB3DBA7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877550" y="-68263"/>
                <a:ext cx="236537" cy="193675"/>
              </a:xfrm>
              <a:custGeom>
                <a:avLst/>
                <a:gdLst>
                  <a:gd name="T0" fmla="*/ 54 w 63"/>
                  <a:gd name="T1" fmla="*/ 25 h 52"/>
                  <a:gd name="T2" fmla="*/ 60 w 63"/>
                  <a:gd name="T3" fmla="*/ 15 h 52"/>
                  <a:gd name="T4" fmla="*/ 35 w 63"/>
                  <a:gd name="T5" fmla="*/ 0 h 52"/>
                  <a:gd name="T6" fmla="*/ 0 w 63"/>
                  <a:gd name="T7" fmla="*/ 0 h 52"/>
                  <a:gd name="T8" fmla="*/ 0 w 63"/>
                  <a:gd name="T9" fmla="*/ 52 h 52"/>
                  <a:gd name="T10" fmla="*/ 35 w 63"/>
                  <a:gd name="T11" fmla="*/ 52 h 52"/>
                  <a:gd name="T12" fmla="*/ 63 w 63"/>
                  <a:gd name="T13" fmla="*/ 37 h 52"/>
                  <a:gd name="T14" fmla="*/ 54 w 63"/>
                  <a:gd name="T15" fmla="*/ 25 h 52"/>
                  <a:gd name="T16" fmla="*/ 34 w 63"/>
                  <a:gd name="T17" fmla="*/ 43 h 52"/>
                  <a:gd name="T18" fmla="*/ 11 w 63"/>
                  <a:gd name="T19" fmla="*/ 43 h 52"/>
                  <a:gd name="T20" fmla="*/ 11 w 63"/>
                  <a:gd name="T21" fmla="*/ 31 h 52"/>
                  <a:gd name="T22" fmla="*/ 34 w 63"/>
                  <a:gd name="T23" fmla="*/ 31 h 52"/>
                  <a:gd name="T24" fmla="*/ 52 w 63"/>
                  <a:gd name="T25" fmla="*/ 37 h 52"/>
                  <a:gd name="T26" fmla="*/ 34 w 63"/>
                  <a:gd name="T27" fmla="*/ 43 h 52"/>
                  <a:gd name="T28" fmla="*/ 11 w 63"/>
                  <a:gd name="T29" fmla="*/ 10 h 52"/>
                  <a:gd name="T30" fmla="*/ 35 w 63"/>
                  <a:gd name="T31" fmla="*/ 10 h 52"/>
                  <a:gd name="T32" fmla="*/ 49 w 63"/>
                  <a:gd name="T33" fmla="*/ 15 h 52"/>
                  <a:gd name="T34" fmla="*/ 35 w 63"/>
                  <a:gd name="T35" fmla="*/ 21 h 52"/>
                  <a:gd name="T36" fmla="*/ 11 w 63"/>
                  <a:gd name="T37" fmla="*/ 21 h 52"/>
                  <a:gd name="T38" fmla="*/ 11 w 63"/>
                  <a:gd name="T3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52">
                    <a:moveTo>
                      <a:pt x="54" y="25"/>
                    </a:moveTo>
                    <a:cubicBezTo>
                      <a:pt x="58" y="23"/>
                      <a:pt x="60" y="20"/>
                      <a:pt x="60" y="15"/>
                    </a:cubicBezTo>
                    <a:cubicBezTo>
                      <a:pt x="60" y="2"/>
                      <a:pt x="48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9" y="52"/>
                      <a:pt x="63" y="51"/>
                      <a:pt x="63" y="37"/>
                    </a:cubicBezTo>
                    <a:cubicBezTo>
                      <a:pt x="63" y="31"/>
                      <a:pt x="60" y="27"/>
                      <a:pt x="54" y="25"/>
                    </a:cubicBezTo>
                    <a:close/>
                    <a:moveTo>
                      <a:pt x="34" y="43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9" y="31"/>
                      <a:pt x="52" y="32"/>
                      <a:pt x="52" y="37"/>
                    </a:cubicBezTo>
                    <a:cubicBezTo>
                      <a:pt x="52" y="42"/>
                      <a:pt x="49" y="43"/>
                      <a:pt x="34" y="43"/>
                    </a:cubicBezTo>
                    <a:close/>
                    <a:moveTo>
                      <a:pt x="11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10"/>
                      <a:pt x="49" y="11"/>
                      <a:pt x="49" y="15"/>
                    </a:cubicBezTo>
                    <a:cubicBezTo>
                      <a:pt x="49" y="20"/>
                      <a:pt x="46" y="21"/>
                      <a:pt x="35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8098FBEB-EE1D-4005-AE7C-57DCD00471F7}"/>
                </a:ext>
              </a:extLst>
            </p:cNvPr>
            <p:cNvGrpSpPr/>
            <p:nvPr userDrawn="1"/>
          </p:nvGrpSpPr>
          <p:grpSpPr>
            <a:xfrm>
              <a:off x="8529624" y="255032"/>
              <a:ext cx="241929" cy="550656"/>
              <a:chOff x="8529624" y="255032"/>
              <a:chExt cx="241929" cy="550656"/>
            </a:xfrm>
          </p:grpSpPr>
          <p:sp>
            <p:nvSpPr>
              <p:cNvPr id="21" name="Gleichschenkliges Dreieck 20">
                <a:extLst>
                  <a:ext uri="{FF2B5EF4-FFF2-40B4-BE49-F238E27FC236}">
                    <a16:creationId xmlns:a16="http://schemas.microsoft.com/office/drawing/2014/main" id="{136A32C7-1AEC-47F3-A245-BFC5F708CB60}"/>
                  </a:ext>
                </a:extLst>
              </p:cNvPr>
              <p:cNvSpPr/>
              <p:nvPr/>
            </p:nvSpPr>
            <p:spPr bwMode="gray">
              <a:xfrm rot="16200000">
                <a:off x="8406740" y="597776"/>
                <a:ext cx="330796" cy="85028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  <p:sp>
            <p:nvSpPr>
              <p:cNvPr id="22" name="Gleichschenkliges Dreieck 21">
                <a:extLst>
                  <a:ext uri="{FF2B5EF4-FFF2-40B4-BE49-F238E27FC236}">
                    <a16:creationId xmlns:a16="http://schemas.microsoft.com/office/drawing/2014/main" id="{9FBE1147-824D-491F-B88C-DC16D9934FD8}"/>
                  </a:ext>
                </a:extLst>
              </p:cNvPr>
              <p:cNvSpPr/>
              <p:nvPr/>
            </p:nvSpPr>
            <p:spPr bwMode="gray">
              <a:xfrm rot="5400000">
                <a:off x="8425455" y="459589"/>
                <a:ext cx="550656" cy="141541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541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Bild 1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3"/>
          </p:nvPr>
        </p:nvSpPr>
        <p:spPr bwMode="gray">
          <a:xfrm>
            <a:off x="439605" y="849601"/>
            <a:ext cx="11282546" cy="416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noProof="0"/>
              <a:t>Master-Untertitelformat 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467045" y="6334125"/>
            <a:ext cx="11250094" cy="17145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  <a:lvl2pPr marL="0" indent="0">
              <a:spcBef>
                <a:spcPts val="0"/>
              </a:spcBef>
              <a:buFontTx/>
              <a:buNone/>
              <a:defRPr sz="800"/>
            </a:lvl2pPr>
            <a:lvl3pPr marL="0" indent="0">
              <a:spcBef>
                <a:spcPts val="0"/>
              </a:spcBef>
              <a:buFontTx/>
              <a:buNone/>
              <a:defRPr sz="800"/>
            </a:lvl3pPr>
            <a:lvl4pPr marL="0" indent="0">
              <a:spcBef>
                <a:spcPts val="0"/>
              </a:spcBef>
              <a:buFontTx/>
              <a:buNone/>
              <a:defRPr sz="800"/>
            </a:lvl4pPr>
            <a:lvl5pPr marL="0" indent="0">
              <a:spcBef>
                <a:spcPts val="0"/>
              </a:spcBef>
              <a:buFontTx/>
              <a:buNone/>
              <a:defRPr sz="800"/>
            </a:lvl5pPr>
            <a:lvl6pPr marL="0" indent="0">
              <a:spcBef>
                <a:spcPts val="0"/>
              </a:spcBef>
              <a:buFontTx/>
              <a:buNone/>
              <a:defRPr sz="800"/>
            </a:lvl6pPr>
            <a:lvl7pPr marL="0" indent="0">
              <a:spcBef>
                <a:spcPts val="0"/>
              </a:spcBef>
              <a:buFontTx/>
              <a:buNone/>
              <a:defRPr sz="800"/>
            </a:lvl7pPr>
            <a:lvl8pPr marL="0" indent="0">
              <a:spcBef>
                <a:spcPts val="0"/>
              </a:spcBef>
              <a:buFontTx/>
              <a:buNone/>
              <a:defRPr sz="800"/>
            </a:lvl8pPr>
            <a:lvl9pPr marL="0" indent="0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8258777" y="1580400"/>
            <a:ext cx="3460985" cy="22680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b="1"/>
            </a:lvl1pPr>
            <a:lvl2pPr marL="0" indent="0">
              <a:spcBef>
                <a:spcPts val="0"/>
              </a:spcBef>
              <a:buFontTx/>
              <a:buNone/>
              <a:defRPr b="1"/>
            </a:lvl2pPr>
            <a:lvl3pPr marL="0" indent="0">
              <a:spcBef>
                <a:spcPts val="0"/>
              </a:spcBef>
              <a:buFontTx/>
              <a:buNone/>
              <a:defRPr b="1"/>
            </a:lvl3pPr>
            <a:lvl4pPr marL="0" indent="0">
              <a:spcBef>
                <a:spcPts val="0"/>
              </a:spcBef>
              <a:buFontTx/>
              <a:buNone/>
              <a:defRPr b="1"/>
            </a:lvl4pPr>
            <a:lvl5pPr marL="0" indent="0">
              <a:spcBef>
                <a:spcPts val="0"/>
              </a:spcBef>
              <a:buFontTx/>
              <a:buNone/>
              <a:defRPr b="1"/>
            </a:lvl5pPr>
            <a:lvl6pPr marL="0" indent="0">
              <a:spcBef>
                <a:spcPts val="0"/>
              </a:spcBef>
              <a:buFontTx/>
              <a:buNone/>
              <a:defRPr b="1"/>
            </a:lvl6pPr>
            <a:lvl7pPr marL="0" indent="0">
              <a:spcBef>
                <a:spcPts val="0"/>
              </a:spcBef>
              <a:buFontTx/>
              <a:buNone/>
              <a:defRPr b="1"/>
            </a:lvl7pPr>
            <a:lvl8pPr marL="0" indent="0">
              <a:spcBef>
                <a:spcPts val="0"/>
              </a:spcBef>
              <a:buFontTx/>
              <a:buNone/>
              <a:defRPr b="1"/>
            </a:lvl8pPr>
            <a:lvl9pPr marL="0" indent="0">
              <a:spcBef>
                <a:spcPts val="0"/>
              </a:spcBef>
              <a:buFontTx/>
              <a:buNone/>
              <a:defRPr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/>
          </p:nvPr>
        </p:nvSpPr>
        <p:spPr bwMode="gray">
          <a:xfrm>
            <a:off x="8258777" y="1983600"/>
            <a:ext cx="3460985" cy="428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9" name="Gerader Verbinder 5"/>
          <p:cNvCxnSpPr/>
          <p:nvPr userDrawn="1"/>
        </p:nvCxnSpPr>
        <p:spPr bwMode="gray">
          <a:xfrm>
            <a:off x="8273572" y="1880267"/>
            <a:ext cx="34432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ildplatzhalter 9"/>
          <p:cNvSpPr>
            <a:spLocks noGrp="1"/>
          </p:cNvSpPr>
          <p:nvPr>
            <p:ph type="pic" sz="quarter" idx="21"/>
          </p:nvPr>
        </p:nvSpPr>
        <p:spPr bwMode="gray">
          <a:xfrm>
            <a:off x="464113" y="1639094"/>
            <a:ext cx="7349592" cy="4629600"/>
          </a:xfrm>
        </p:spPr>
        <p:txBody>
          <a:bodyPr lIns="72000" tIns="36000"/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5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E4DE5BE2-6498-48FE-BE6C-F67A481E3091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16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17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09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flächig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3"/>
          </p:nvPr>
        </p:nvSpPr>
        <p:spPr bwMode="gray">
          <a:xfrm>
            <a:off x="439605" y="849601"/>
            <a:ext cx="11282546" cy="416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noProof="0"/>
              <a:t>Master-Untertitelformat 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467045" y="6334125"/>
            <a:ext cx="11250094" cy="17145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  <a:lvl2pPr marL="0" indent="0">
              <a:spcBef>
                <a:spcPts val="0"/>
              </a:spcBef>
              <a:buFontTx/>
              <a:buNone/>
              <a:defRPr sz="800"/>
            </a:lvl2pPr>
            <a:lvl3pPr marL="0" indent="0">
              <a:spcBef>
                <a:spcPts val="0"/>
              </a:spcBef>
              <a:buFontTx/>
              <a:buNone/>
              <a:defRPr sz="800"/>
            </a:lvl3pPr>
            <a:lvl4pPr marL="0" indent="0">
              <a:spcBef>
                <a:spcPts val="0"/>
              </a:spcBef>
              <a:buFontTx/>
              <a:buNone/>
              <a:defRPr sz="800"/>
            </a:lvl4pPr>
            <a:lvl5pPr marL="0" indent="0">
              <a:spcBef>
                <a:spcPts val="0"/>
              </a:spcBef>
              <a:buFontTx/>
              <a:buNone/>
              <a:defRPr sz="800"/>
            </a:lvl5pPr>
            <a:lvl6pPr marL="0" indent="0">
              <a:spcBef>
                <a:spcPts val="0"/>
              </a:spcBef>
              <a:buFontTx/>
              <a:buNone/>
              <a:defRPr sz="800"/>
            </a:lvl6pPr>
            <a:lvl7pPr marL="0" indent="0">
              <a:spcBef>
                <a:spcPts val="0"/>
              </a:spcBef>
              <a:buFontTx/>
              <a:buNone/>
              <a:defRPr sz="800"/>
            </a:lvl7pPr>
            <a:lvl8pPr marL="0" indent="0">
              <a:spcBef>
                <a:spcPts val="0"/>
              </a:spcBef>
              <a:buFontTx/>
              <a:buNone/>
              <a:defRPr sz="800"/>
            </a:lvl8pPr>
            <a:lvl9pPr marL="0" indent="0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2" name="Bildplatzhalter 9"/>
          <p:cNvSpPr>
            <a:spLocks noGrp="1"/>
          </p:cNvSpPr>
          <p:nvPr>
            <p:ph type="pic" sz="quarter" idx="21"/>
          </p:nvPr>
        </p:nvSpPr>
        <p:spPr bwMode="gray">
          <a:xfrm>
            <a:off x="464111" y="1639095"/>
            <a:ext cx="11255957" cy="4629944"/>
          </a:xfrm>
        </p:spPr>
        <p:txBody>
          <a:bodyPr lIns="72000" tIns="36000"/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2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F722BF3A-4D5C-494F-A618-C2C9A6EFBFC2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14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98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9632148" y="149902"/>
            <a:ext cx="2325000" cy="95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noProof="0"/>
          </a:p>
        </p:txBody>
      </p:sp>
      <p:grpSp>
        <p:nvGrpSpPr>
          <p:cNvPr id="14" name="Gruppierung 17"/>
          <p:cNvGrpSpPr>
            <a:grpSpLocks noChangeAspect="1"/>
          </p:cNvGrpSpPr>
          <p:nvPr userDrawn="1"/>
        </p:nvGrpSpPr>
        <p:grpSpPr bwMode="gray">
          <a:xfrm>
            <a:off x="3431652" y="1589503"/>
            <a:ext cx="5328697" cy="2406321"/>
            <a:chOff x="2893389" y="2100857"/>
            <a:chExt cx="6006136" cy="3338712"/>
          </a:xfrm>
        </p:grpSpPr>
        <p:sp>
          <p:nvSpPr>
            <p:cNvPr id="15" name="Gleichschenkliges Dreieck 14"/>
            <p:cNvSpPr/>
            <p:nvPr/>
          </p:nvSpPr>
          <p:spPr bwMode="gray">
            <a:xfrm rot="16200000">
              <a:off x="2148322" y="4178967"/>
              <a:ext cx="2005668" cy="515533"/>
            </a:xfrm>
            <a:prstGeom prst="triangle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900" noProof="0"/>
            </a:p>
          </p:txBody>
        </p:sp>
        <p:sp>
          <p:nvSpPr>
            <p:cNvPr id="16" name="Gleichschenkliges Dreieck 15"/>
            <p:cNvSpPr/>
            <p:nvPr/>
          </p:nvSpPr>
          <p:spPr bwMode="gray">
            <a:xfrm rot="5400000">
              <a:off x="2261787" y="3341125"/>
              <a:ext cx="3338712" cy="858176"/>
            </a:xfrm>
            <a:prstGeom prst="triangle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900" noProof="0"/>
            </a:p>
          </p:txBody>
        </p:sp>
        <p:pic>
          <p:nvPicPr>
            <p:cNvPr id="17" name="Bild 20" descr="BAWAGPSK_RGB_Schriftzug.eps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559299" y="3726391"/>
              <a:ext cx="4340226" cy="1446742"/>
            </a:xfrm>
            <a:prstGeom prst="rect">
              <a:avLst/>
            </a:prstGeom>
          </p:spPr>
        </p:pic>
      </p:grpSp>
      <p:sp>
        <p:nvSpPr>
          <p:cNvPr id="18" name="Rectangle 6"/>
          <p:cNvSpPr>
            <a:spLocks noChangeArrowheads="1"/>
          </p:cNvSpPr>
          <p:nvPr userDrawn="1"/>
        </p:nvSpPr>
        <p:spPr bwMode="gray">
          <a:xfrm>
            <a:off x="933326" y="4575838"/>
            <a:ext cx="10325346" cy="167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0" indent="0" algn="just" defTabSz="887413">
              <a:spcBef>
                <a:spcPct val="20000"/>
              </a:spcBef>
              <a:buClr>
                <a:srgbClr val="990000"/>
              </a:buClr>
              <a:buFont typeface="Webdings" pitchFamily="18" charset="2"/>
              <a:buNone/>
            </a:pPr>
            <a:r>
              <a:rPr lang="de-DE" sz="900" noProof="0" dirty="0">
                <a:solidFill>
                  <a:srgbClr val="000000"/>
                </a:solidFill>
              </a:rPr>
              <a:t>IMPORTANT DISCLAIMER: This </a:t>
            </a:r>
            <a:r>
              <a:rPr lang="de-DE" sz="900" noProof="0" dirty="0" err="1">
                <a:solidFill>
                  <a:srgbClr val="000000"/>
                </a:solidFill>
              </a:rPr>
              <a:t>presentation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is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prepared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solely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for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the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purpose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of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providing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general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information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about</a:t>
            </a:r>
            <a:r>
              <a:rPr lang="de-DE" sz="900" noProof="0" dirty="0">
                <a:solidFill>
                  <a:srgbClr val="000000"/>
                </a:solidFill>
              </a:rPr>
              <a:t> BAWAG P.S.K. Bank für Arbeit und Wirtschaft und Österreichische Postsparkasse Aktiengesellschaft, </a:t>
            </a:r>
            <a:r>
              <a:rPr lang="de-DE" sz="900" noProof="0" dirty="0" err="1">
                <a:solidFill>
                  <a:srgbClr val="000000"/>
                </a:solidFill>
              </a:rPr>
              <a:t>Wiedner</a:t>
            </a:r>
            <a:r>
              <a:rPr lang="de-DE" sz="900" noProof="0" dirty="0">
                <a:solidFill>
                  <a:srgbClr val="000000"/>
                </a:solidFill>
              </a:rPr>
              <a:t> Gürtel 11, 1100 </a:t>
            </a:r>
            <a:r>
              <a:rPr lang="de-DE" sz="900" noProof="0">
                <a:solidFill>
                  <a:srgbClr val="000000"/>
                </a:solidFill>
              </a:rPr>
              <a:t>Wien (“</a:t>
            </a:r>
            <a:r>
              <a:rPr lang="de-DE" sz="900" noProof="0" dirty="0">
                <a:solidFill>
                  <a:srgbClr val="000000"/>
                </a:solidFill>
              </a:rPr>
              <a:t>BAWAG P.S.K.“). The </a:t>
            </a:r>
            <a:r>
              <a:rPr lang="de-DE" sz="900" noProof="0" dirty="0" err="1">
                <a:solidFill>
                  <a:srgbClr val="000000"/>
                </a:solidFill>
              </a:rPr>
              <a:t>information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does</a:t>
            </a:r>
            <a:r>
              <a:rPr lang="de-DE" sz="900" noProof="0" dirty="0">
                <a:solidFill>
                  <a:srgbClr val="000000"/>
                </a:solidFill>
              </a:rPr>
              <a:t> not </a:t>
            </a:r>
            <a:r>
              <a:rPr lang="de-DE" sz="900" noProof="0" dirty="0" err="1">
                <a:solidFill>
                  <a:srgbClr val="000000"/>
                </a:solidFill>
              </a:rPr>
              <a:t>constitute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investment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other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advice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any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solicitation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to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participate</a:t>
            </a:r>
            <a:r>
              <a:rPr lang="de-DE" sz="900" noProof="0" dirty="0">
                <a:solidFill>
                  <a:srgbClr val="000000"/>
                </a:solidFill>
              </a:rPr>
              <a:t> in </a:t>
            </a:r>
            <a:r>
              <a:rPr lang="de-DE" sz="900" noProof="0" dirty="0" err="1">
                <a:solidFill>
                  <a:srgbClr val="000000"/>
                </a:solidFill>
              </a:rPr>
              <a:t>investment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business</a:t>
            </a:r>
            <a:r>
              <a:rPr lang="de-DE" sz="900" noProof="0" dirty="0">
                <a:solidFill>
                  <a:srgbClr val="000000"/>
                </a:solidFill>
              </a:rPr>
              <a:t>. This </a:t>
            </a:r>
            <a:r>
              <a:rPr lang="de-DE" sz="900" noProof="0" dirty="0" err="1">
                <a:solidFill>
                  <a:srgbClr val="000000"/>
                </a:solidFill>
              </a:rPr>
              <a:t>presentation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does</a:t>
            </a:r>
            <a:r>
              <a:rPr lang="de-DE" sz="900" noProof="0" dirty="0">
                <a:solidFill>
                  <a:srgbClr val="000000"/>
                </a:solidFill>
              </a:rPr>
              <a:t> not </a:t>
            </a:r>
            <a:r>
              <a:rPr lang="de-DE" sz="900" noProof="0" dirty="0" err="1">
                <a:solidFill>
                  <a:srgbClr val="000000"/>
                </a:solidFill>
              </a:rPr>
              <a:t>constitute</a:t>
            </a:r>
            <a:r>
              <a:rPr lang="de-DE" sz="900" noProof="0" dirty="0">
                <a:solidFill>
                  <a:srgbClr val="000000"/>
                </a:solidFill>
              </a:rPr>
              <a:t> an </a:t>
            </a:r>
            <a:r>
              <a:rPr lang="de-DE" sz="900" noProof="0" dirty="0" err="1">
                <a:solidFill>
                  <a:srgbClr val="000000"/>
                </a:solidFill>
              </a:rPr>
              <a:t>offer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recommendation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to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purchase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any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securities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other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investments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financial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products</a:t>
            </a:r>
            <a:r>
              <a:rPr lang="de-DE" sz="900" noProof="0" dirty="0">
                <a:solidFill>
                  <a:srgbClr val="000000"/>
                </a:solidFill>
              </a:rPr>
              <a:t>. In </a:t>
            </a:r>
            <a:r>
              <a:rPr lang="de-DE" sz="900" noProof="0" dirty="0" err="1">
                <a:solidFill>
                  <a:srgbClr val="000000"/>
                </a:solidFill>
              </a:rPr>
              <a:t>respect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of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any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information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provided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past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performances</a:t>
            </a:r>
            <a:r>
              <a:rPr lang="de-DE" sz="900" noProof="0" dirty="0">
                <a:solidFill>
                  <a:srgbClr val="000000"/>
                </a:solidFill>
              </a:rPr>
              <a:t> do not </a:t>
            </a:r>
            <a:r>
              <a:rPr lang="de-DE" sz="900" noProof="0" dirty="0" err="1">
                <a:solidFill>
                  <a:srgbClr val="000000"/>
                </a:solidFill>
              </a:rPr>
              <a:t>permit</a:t>
            </a:r>
            <a:r>
              <a:rPr lang="de-DE" sz="900" noProof="0" dirty="0">
                <a:solidFill>
                  <a:srgbClr val="000000"/>
                </a:solidFill>
              </a:rPr>
              <a:t> reliable </a:t>
            </a:r>
            <a:r>
              <a:rPr lang="de-DE" sz="900" noProof="0" dirty="0" err="1">
                <a:solidFill>
                  <a:srgbClr val="000000"/>
                </a:solidFill>
              </a:rPr>
              <a:t>conclusion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to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be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drawn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to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the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future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performances</a:t>
            </a:r>
            <a:r>
              <a:rPr lang="de-DE" sz="900" noProof="0" dirty="0">
                <a:solidFill>
                  <a:srgbClr val="000000"/>
                </a:solidFill>
              </a:rPr>
              <a:t>. BAWAG P.S.K. </a:t>
            </a:r>
            <a:r>
              <a:rPr lang="de-DE" sz="900" noProof="0" dirty="0" err="1">
                <a:solidFill>
                  <a:srgbClr val="000000"/>
                </a:solidFill>
              </a:rPr>
              <a:t>does</a:t>
            </a:r>
            <a:r>
              <a:rPr lang="de-DE" sz="900" noProof="0" dirty="0">
                <a:solidFill>
                  <a:srgbClr val="000000"/>
                </a:solidFill>
              </a:rPr>
              <a:t> not </a:t>
            </a:r>
            <a:r>
              <a:rPr lang="de-DE" sz="900" noProof="0" dirty="0" err="1">
                <a:solidFill>
                  <a:srgbClr val="000000"/>
                </a:solidFill>
              </a:rPr>
              <a:t>make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any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representation</a:t>
            </a:r>
            <a:r>
              <a:rPr lang="de-DE" sz="900" noProof="0" dirty="0">
                <a:solidFill>
                  <a:srgbClr val="000000"/>
                </a:solidFill>
              </a:rPr>
              <a:t>, express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implied</a:t>
            </a:r>
            <a:r>
              <a:rPr lang="de-DE" sz="900" noProof="0" dirty="0">
                <a:solidFill>
                  <a:srgbClr val="000000"/>
                </a:solidFill>
              </a:rPr>
              <a:t>, </a:t>
            </a:r>
            <a:r>
              <a:rPr lang="de-DE" sz="900" noProof="0" dirty="0" err="1">
                <a:solidFill>
                  <a:srgbClr val="000000"/>
                </a:solidFill>
              </a:rPr>
              <a:t>as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to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the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accuracy</a:t>
            </a:r>
            <a:r>
              <a:rPr lang="de-DE" sz="900" noProof="0" dirty="0">
                <a:solidFill>
                  <a:srgbClr val="000000"/>
                </a:solidFill>
              </a:rPr>
              <a:t>, </a:t>
            </a:r>
            <a:r>
              <a:rPr lang="de-DE" sz="900" noProof="0" dirty="0" err="1">
                <a:solidFill>
                  <a:srgbClr val="000000"/>
                </a:solidFill>
              </a:rPr>
              <a:t>reliability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completeness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of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the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information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contained</a:t>
            </a:r>
            <a:r>
              <a:rPr lang="de-DE" sz="900" noProof="0" dirty="0">
                <a:solidFill>
                  <a:srgbClr val="000000"/>
                </a:solidFill>
              </a:rPr>
              <a:t> in </a:t>
            </a:r>
            <a:r>
              <a:rPr lang="de-DE" sz="900" noProof="0" dirty="0" err="1">
                <a:solidFill>
                  <a:srgbClr val="000000"/>
                </a:solidFill>
              </a:rPr>
              <a:t>this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presentation</a:t>
            </a:r>
            <a:r>
              <a:rPr lang="de-DE" sz="900" noProof="0" dirty="0">
                <a:solidFill>
                  <a:srgbClr val="000000"/>
                </a:solidFill>
              </a:rPr>
              <a:t>. BAWAG P.S.K. </a:t>
            </a:r>
            <a:r>
              <a:rPr lang="de-DE" sz="900" noProof="0" dirty="0" err="1">
                <a:solidFill>
                  <a:srgbClr val="000000"/>
                </a:solidFill>
              </a:rPr>
              <a:t>disclaims</a:t>
            </a:r>
            <a:r>
              <a:rPr lang="de-DE" sz="900" noProof="0" dirty="0">
                <a:solidFill>
                  <a:srgbClr val="000000"/>
                </a:solidFill>
              </a:rPr>
              <a:t> all </a:t>
            </a:r>
            <a:r>
              <a:rPr lang="de-DE" sz="900" noProof="0" dirty="0" err="1">
                <a:solidFill>
                  <a:srgbClr val="000000"/>
                </a:solidFill>
              </a:rPr>
              <a:t>warranties</a:t>
            </a:r>
            <a:r>
              <a:rPr lang="de-DE" sz="900" noProof="0" dirty="0">
                <a:solidFill>
                  <a:srgbClr val="000000"/>
                </a:solidFill>
              </a:rPr>
              <a:t>, </a:t>
            </a:r>
            <a:r>
              <a:rPr lang="de-DE" sz="900" noProof="0" dirty="0" err="1">
                <a:solidFill>
                  <a:srgbClr val="000000"/>
                </a:solidFill>
              </a:rPr>
              <a:t>both</a:t>
            </a:r>
            <a:r>
              <a:rPr lang="de-DE" sz="900" noProof="0" dirty="0">
                <a:solidFill>
                  <a:srgbClr val="000000"/>
                </a:solidFill>
              </a:rPr>
              <a:t> express and </a:t>
            </a:r>
            <a:r>
              <a:rPr lang="de-DE" sz="900" noProof="0" dirty="0" err="1">
                <a:solidFill>
                  <a:srgbClr val="000000"/>
                </a:solidFill>
              </a:rPr>
              <a:t>implied</a:t>
            </a:r>
            <a:r>
              <a:rPr lang="de-DE" sz="900" noProof="0" dirty="0">
                <a:solidFill>
                  <a:srgbClr val="000000"/>
                </a:solidFill>
              </a:rPr>
              <a:t>, </a:t>
            </a:r>
            <a:r>
              <a:rPr lang="de-DE" sz="900" noProof="0" dirty="0" err="1">
                <a:solidFill>
                  <a:srgbClr val="000000"/>
                </a:solidFill>
              </a:rPr>
              <a:t>with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regard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to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the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information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contained</a:t>
            </a:r>
            <a:r>
              <a:rPr lang="de-DE" sz="900" noProof="0" dirty="0">
                <a:solidFill>
                  <a:srgbClr val="000000"/>
                </a:solidFill>
              </a:rPr>
              <a:t> in </a:t>
            </a:r>
            <a:r>
              <a:rPr lang="de-DE" sz="900" noProof="0" dirty="0" err="1">
                <a:solidFill>
                  <a:srgbClr val="000000"/>
                </a:solidFill>
              </a:rPr>
              <a:t>this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presentation</a:t>
            </a:r>
            <a:r>
              <a:rPr lang="de-DE" sz="900" noProof="0" dirty="0">
                <a:solidFill>
                  <a:srgbClr val="000000"/>
                </a:solidFill>
              </a:rPr>
              <a:t>. </a:t>
            </a:r>
            <a:r>
              <a:rPr lang="de-DE" sz="900" noProof="0" dirty="0" err="1">
                <a:solidFill>
                  <a:srgbClr val="000000"/>
                </a:solidFill>
              </a:rPr>
              <a:t>Actual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results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may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vary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from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forecasts</a:t>
            </a:r>
            <a:r>
              <a:rPr lang="de-DE" sz="900" noProof="0" dirty="0">
                <a:solidFill>
                  <a:srgbClr val="000000"/>
                </a:solidFill>
              </a:rPr>
              <a:t> and </a:t>
            </a:r>
            <a:r>
              <a:rPr lang="de-DE" sz="900" noProof="0" dirty="0" err="1">
                <a:solidFill>
                  <a:srgbClr val="000000"/>
                </a:solidFill>
              </a:rPr>
              <a:t>variations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may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be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materially</a:t>
            </a:r>
            <a:r>
              <a:rPr lang="de-DE" sz="900" noProof="0" dirty="0">
                <a:solidFill>
                  <a:srgbClr val="000000"/>
                </a:solidFill>
              </a:rPr>
              <a:t> positive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negative. In </a:t>
            </a:r>
            <a:r>
              <a:rPr lang="de-DE" sz="900" noProof="0" dirty="0" err="1">
                <a:solidFill>
                  <a:srgbClr val="000000"/>
                </a:solidFill>
              </a:rPr>
              <a:t>no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event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shall</a:t>
            </a:r>
            <a:r>
              <a:rPr lang="de-DE" sz="900" noProof="0" dirty="0">
                <a:solidFill>
                  <a:srgbClr val="000000"/>
                </a:solidFill>
              </a:rPr>
              <a:t> BAWAG P.S.K. </a:t>
            </a:r>
            <a:r>
              <a:rPr lang="de-DE" sz="900" noProof="0" dirty="0" err="1">
                <a:solidFill>
                  <a:srgbClr val="000000"/>
                </a:solidFill>
              </a:rPr>
              <a:t>be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liable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for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any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loss</a:t>
            </a:r>
            <a:r>
              <a:rPr lang="de-DE" sz="900" noProof="0" dirty="0">
                <a:solidFill>
                  <a:srgbClr val="000000"/>
                </a:solidFill>
              </a:rPr>
              <a:t>, </a:t>
            </a:r>
            <a:r>
              <a:rPr lang="de-DE" sz="900" noProof="0" dirty="0" err="1">
                <a:solidFill>
                  <a:srgbClr val="000000"/>
                </a:solidFill>
              </a:rPr>
              <a:t>damages</a:t>
            </a:r>
            <a:r>
              <a:rPr lang="de-DE" sz="900" noProof="0" dirty="0">
                <a:solidFill>
                  <a:srgbClr val="000000"/>
                </a:solidFill>
              </a:rPr>
              <a:t>, </a:t>
            </a:r>
            <a:r>
              <a:rPr lang="de-DE" sz="900" noProof="0" dirty="0" err="1">
                <a:solidFill>
                  <a:srgbClr val="000000"/>
                </a:solidFill>
              </a:rPr>
              <a:t>costs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other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expenses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of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any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kind</a:t>
            </a:r>
            <a:r>
              <a:rPr lang="de-DE" sz="900" noProof="0" dirty="0">
                <a:solidFill>
                  <a:srgbClr val="000000"/>
                </a:solidFill>
              </a:rPr>
              <a:t> (</a:t>
            </a:r>
            <a:r>
              <a:rPr lang="de-DE" sz="900" noProof="0" dirty="0" err="1">
                <a:solidFill>
                  <a:srgbClr val="000000"/>
                </a:solidFill>
              </a:rPr>
              <a:t>including</a:t>
            </a:r>
            <a:r>
              <a:rPr lang="de-DE" sz="900" noProof="0" dirty="0">
                <a:solidFill>
                  <a:srgbClr val="000000"/>
                </a:solidFill>
              </a:rPr>
              <a:t>, but not limited </a:t>
            </a:r>
            <a:r>
              <a:rPr lang="de-DE" sz="900" noProof="0" dirty="0" err="1">
                <a:solidFill>
                  <a:srgbClr val="000000"/>
                </a:solidFill>
              </a:rPr>
              <a:t>to</a:t>
            </a:r>
            <a:r>
              <a:rPr lang="de-DE" sz="900" noProof="0" dirty="0">
                <a:solidFill>
                  <a:srgbClr val="000000"/>
                </a:solidFill>
              </a:rPr>
              <a:t>, </a:t>
            </a:r>
            <a:r>
              <a:rPr lang="de-DE" sz="900" noProof="0" dirty="0" err="1">
                <a:solidFill>
                  <a:srgbClr val="000000"/>
                </a:solidFill>
              </a:rPr>
              <a:t>direct</a:t>
            </a:r>
            <a:r>
              <a:rPr lang="de-DE" sz="900" noProof="0" dirty="0">
                <a:solidFill>
                  <a:srgbClr val="000000"/>
                </a:solidFill>
              </a:rPr>
              <a:t>, </a:t>
            </a:r>
            <a:r>
              <a:rPr lang="de-DE" sz="900" noProof="0" dirty="0" err="1">
                <a:solidFill>
                  <a:srgbClr val="000000"/>
                </a:solidFill>
              </a:rPr>
              <a:t>indirect</a:t>
            </a:r>
            <a:r>
              <a:rPr lang="de-DE" sz="900" noProof="0" dirty="0">
                <a:solidFill>
                  <a:srgbClr val="000000"/>
                </a:solidFill>
              </a:rPr>
              <a:t>, </a:t>
            </a:r>
            <a:r>
              <a:rPr lang="de-DE" sz="900" noProof="0" dirty="0" err="1">
                <a:solidFill>
                  <a:srgbClr val="000000"/>
                </a:solidFill>
              </a:rPr>
              <a:t>consequential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special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loss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loss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of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profit</a:t>
            </a:r>
            <a:r>
              <a:rPr lang="de-DE" sz="900" noProof="0" dirty="0">
                <a:solidFill>
                  <a:srgbClr val="000000"/>
                </a:solidFill>
              </a:rPr>
              <a:t>) </a:t>
            </a:r>
            <a:r>
              <a:rPr lang="de-DE" sz="900" noProof="0" dirty="0" err="1">
                <a:solidFill>
                  <a:srgbClr val="000000"/>
                </a:solidFill>
              </a:rPr>
              <a:t>arising</a:t>
            </a:r>
            <a:r>
              <a:rPr lang="de-DE" sz="900" noProof="0" dirty="0">
                <a:solidFill>
                  <a:srgbClr val="000000"/>
                </a:solidFill>
              </a:rPr>
              <a:t> out </a:t>
            </a:r>
            <a:r>
              <a:rPr lang="de-DE" sz="900" noProof="0" dirty="0" err="1">
                <a:solidFill>
                  <a:srgbClr val="000000"/>
                </a:solidFill>
              </a:rPr>
              <a:t>of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in </a:t>
            </a:r>
            <a:r>
              <a:rPr lang="de-DE" sz="900" noProof="0" dirty="0" err="1">
                <a:solidFill>
                  <a:srgbClr val="000000"/>
                </a:solidFill>
              </a:rPr>
              <a:t>connection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with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any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use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of</a:t>
            </a:r>
            <a:r>
              <a:rPr lang="de-DE" sz="900" noProof="0" dirty="0">
                <a:solidFill>
                  <a:srgbClr val="000000"/>
                </a:solidFill>
              </a:rPr>
              <a:t>, </a:t>
            </a:r>
            <a:r>
              <a:rPr lang="de-DE" sz="900" noProof="0" dirty="0" err="1">
                <a:solidFill>
                  <a:srgbClr val="000000"/>
                </a:solidFill>
              </a:rPr>
              <a:t>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any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action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taken</a:t>
            </a:r>
            <a:r>
              <a:rPr lang="de-DE" sz="900" noProof="0" dirty="0">
                <a:solidFill>
                  <a:srgbClr val="000000"/>
                </a:solidFill>
              </a:rPr>
              <a:t> in </a:t>
            </a:r>
            <a:r>
              <a:rPr lang="de-DE" sz="900" noProof="0" dirty="0" err="1">
                <a:solidFill>
                  <a:srgbClr val="000000"/>
                </a:solidFill>
              </a:rPr>
              <a:t>reliance</a:t>
            </a:r>
            <a:r>
              <a:rPr lang="de-DE" sz="900" noProof="0" dirty="0">
                <a:solidFill>
                  <a:srgbClr val="000000"/>
                </a:solidFill>
              </a:rPr>
              <a:t> on, </a:t>
            </a:r>
            <a:r>
              <a:rPr lang="de-DE" sz="900" noProof="0" dirty="0" err="1">
                <a:solidFill>
                  <a:srgbClr val="000000"/>
                </a:solidFill>
              </a:rPr>
              <a:t>any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information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contained</a:t>
            </a:r>
            <a:r>
              <a:rPr lang="de-DE" sz="900" noProof="0" dirty="0">
                <a:solidFill>
                  <a:srgbClr val="000000"/>
                </a:solidFill>
              </a:rPr>
              <a:t> in </a:t>
            </a:r>
            <a:r>
              <a:rPr lang="de-DE" sz="900" noProof="0" dirty="0" err="1">
                <a:solidFill>
                  <a:srgbClr val="000000"/>
                </a:solidFill>
              </a:rPr>
              <a:t>this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presentation</a:t>
            </a:r>
            <a:r>
              <a:rPr lang="de-DE" sz="900" noProof="0" dirty="0">
                <a:solidFill>
                  <a:srgbClr val="000000"/>
                </a:solidFill>
              </a:rPr>
              <a:t>. BAWAG P.S.K. </a:t>
            </a:r>
            <a:r>
              <a:rPr lang="de-DE" sz="900" noProof="0" dirty="0" err="1">
                <a:solidFill>
                  <a:srgbClr val="000000"/>
                </a:solidFill>
              </a:rPr>
              <a:t>assumes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no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obligation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for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updating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the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provided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information</a:t>
            </a:r>
            <a:r>
              <a:rPr lang="de-DE" sz="900" noProof="0" dirty="0">
                <a:solidFill>
                  <a:srgbClr val="000000"/>
                </a:solidFill>
              </a:rPr>
              <a:t> in </a:t>
            </a:r>
            <a:r>
              <a:rPr lang="de-DE" sz="900" noProof="0" dirty="0" err="1">
                <a:solidFill>
                  <a:srgbClr val="000000"/>
                </a:solidFill>
              </a:rPr>
              <a:t>this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presentation</a:t>
            </a:r>
            <a:r>
              <a:rPr lang="de-DE" sz="900" noProof="0" dirty="0">
                <a:solidFill>
                  <a:srgbClr val="000000"/>
                </a:solidFill>
              </a:rPr>
              <a:t>. The </a:t>
            </a:r>
            <a:r>
              <a:rPr lang="de-DE" sz="900" noProof="0" dirty="0" err="1">
                <a:solidFill>
                  <a:srgbClr val="000000"/>
                </a:solidFill>
              </a:rPr>
              <a:t>content</a:t>
            </a:r>
            <a:r>
              <a:rPr lang="de-DE" sz="900" noProof="0" dirty="0">
                <a:solidFill>
                  <a:srgbClr val="000000"/>
                </a:solidFill>
              </a:rPr>
              <a:t> in </a:t>
            </a:r>
            <a:r>
              <a:rPr lang="de-DE" sz="900" noProof="0" dirty="0" err="1">
                <a:solidFill>
                  <a:srgbClr val="000000"/>
                </a:solidFill>
              </a:rPr>
              <a:t>this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presentation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are</a:t>
            </a:r>
            <a:r>
              <a:rPr lang="de-DE" sz="900" noProof="0" dirty="0">
                <a:solidFill>
                  <a:srgbClr val="000000"/>
                </a:solidFill>
              </a:rPr>
              <a:t> not </a:t>
            </a:r>
            <a:r>
              <a:rPr lang="de-DE" sz="900" noProof="0" dirty="0" err="1">
                <a:solidFill>
                  <a:srgbClr val="000000"/>
                </a:solidFill>
              </a:rPr>
              <a:t>to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be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relied</a:t>
            </a:r>
            <a:r>
              <a:rPr lang="de-DE" sz="900" noProof="0" dirty="0">
                <a:solidFill>
                  <a:srgbClr val="000000"/>
                </a:solidFill>
              </a:rPr>
              <a:t> upon </a:t>
            </a:r>
            <a:r>
              <a:rPr lang="de-DE" sz="900" noProof="0" dirty="0" err="1">
                <a:solidFill>
                  <a:srgbClr val="000000"/>
                </a:solidFill>
              </a:rPr>
              <a:t>as</a:t>
            </a:r>
            <a:r>
              <a:rPr lang="de-DE" sz="900" noProof="0" dirty="0">
                <a:solidFill>
                  <a:srgbClr val="000000"/>
                </a:solidFill>
              </a:rPr>
              <a:t> a </a:t>
            </a:r>
            <a:r>
              <a:rPr lang="de-DE" sz="900" noProof="0" dirty="0" err="1">
                <a:solidFill>
                  <a:srgbClr val="000000"/>
                </a:solidFill>
              </a:rPr>
              <a:t>substitute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for</a:t>
            </a:r>
            <a:r>
              <a:rPr lang="de-DE" sz="900" noProof="0" dirty="0">
                <a:solidFill>
                  <a:srgbClr val="000000"/>
                </a:solidFill>
              </a:rPr>
              <a:t> professional </a:t>
            </a:r>
            <a:r>
              <a:rPr lang="de-DE" sz="900" noProof="0" dirty="0" err="1">
                <a:solidFill>
                  <a:srgbClr val="000000"/>
                </a:solidFill>
              </a:rPr>
              <a:t>advice</a:t>
            </a:r>
            <a:r>
              <a:rPr lang="de-DE" sz="900" noProof="0" dirty="0">
                <a:solidFill>
                  <a:srgbClr val="000000"/>
                </a:solidFill>
              </a:rPr>
              <a:t>. This </a:t>
            </a:r>
            <a:r>
              <a:rPr lang="de-DE" sz="900" noProof="0" dirty="0" err="1">
                <a:solidFill>
                  <a:srgbClr val="000000"/>
                </a:solidFill>
              </a:rPr>
              <a:t>presentation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shall</a:t>
            </a:r>
            <a:r>
              <a:rPr lang="de-DE" sz="900" noProof="0" dirty="0">
                <a:solidFill>
                  <a:srgbClr val="000000"/>
                </a:solidFill>
              </a:rPr>
              <a:t> not </a:t>
            </a:r>
            <a:r>
              <a:rPr lang="de-DE" sz="900" noProof="0" dirty="0" err="1">
                <a:solidFill>
                  <a:srgbClr val="000000"/>
                </a:solidFill>
              </a:rPr>
              <a:t>be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forwarded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to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any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third</a:t>
            </a:r>
            <a:r>
              <a:rPr lang="de-DE" sz="900" noProof="0" dirty="0">
                <a:solidFill>
                  <a:srgbClr val="000000"/>
                </a:solidFill>
              </a:rPr>
              <a:t> </a:t>
            </a:r>
            <a:r>
              <a:rPr lang="de-DE" sz="900" noProof="0" dirty="0" err="1">
                <a:solidFill>
                  <a:srgbClr val="000000"/>
                </a:solidFill>
              </a:rPr>
              <a:t>party</a:t>
            </a:r>
            <a:r>
              <a:rPr lang="de-DE" sz="900" noProof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A3434084-BB7D-4868-ABFB-76D6B3D7F7E7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19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20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073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 bwMode="gray">
          <a:xfrm rot="5400000" flipV="1">
            <a:off x="4451012" y="-2714404"/>
            <a:ext cx="151199" cy="8862958"/>
          </a:xfrm>
          <a:blipFill dpi="0" rotWithShape="0">
            <a:blip r:embed="rId2"/>
            <a:srcRect/>
            <a:stretch>
              <a:fillRect t="1" b="64284"/>
            </a:stretch>
          </a:blipFill>
        </p:spPr>
        <p:txBody>
          <a:bodyPr/>
          <a:lstStyle>
            <a:lvl1pPr>
              <a:defRPr sz="200">
                <a:noFill/>
              </a:defRPr>
            </a:lvl1pPr>
            <a:lvl2pPr>
              <a:defRPr sz="200">
                <a:noFill/>
              </a:defRPr>
            </a:lvl2pPr>
            <a:lvl3pPr>
              <a:defRPr sz="200">
                <a:noFill/>
              </a:defRPr>
            </a:lvl3pPr>
            <a:lvl4pPr>
              <a:defRPr sz="2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/>
          </p:nvPr>
        </p:nvSpPr>
        <p:spPr bwMode="gray">
          <a:xfrm>
            <a:off x="1134976" y="2072126"/>
            <a:ext cx="9924832" cy="2970212"/>
          </a:xfrm>
        </p:spPr>
        <p:txBody>
          <a:bodyPr/>
          <a:lstStyle>
            <a:lvl1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/>
            </a:lvl1pPr>
            <a:lvl2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/>
            </a:lvl2pPr>
            <a:lvl3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/>
            </a:lvl3pPr>
            <a:lvl4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/>
            </a:lvl4pPr>
            <a:lvl5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/>
            </a:lvl5pPr>
            <a:lvl6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/>
            </a:lvl6pPr>
            <a:lvl7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/>
            </a:lvl7pPr>
            <a:lvl8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/>
            </a:lvl8pPr>
            <a:lvl9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7"/>
          </p:nvPr>
        </p:nvSpPr>
        <p:spPr bwMode="gray">
          <a:xfrm rot="16200000" flipH="1">
            <a:off x="4451012" y="872389"/>
            <a:ext cx="151200" cy="8862958"/>
          </a:xfrm>
          <a:blipFill dpi="0" rotWithShape="0">
            <a:blip r:embed="rId3"/>
            <a:srcRect/>
            <a:stretch>
              <a:fillRect t="64286"/>
            </a:stretch>
          </a:blipFill>
        </p:spPr>
        <p:txBody>
          <a:bodyPr/>
          <a:lstStyle>
            <a:lvl1pPr>
              <a:defRPr sz="200">
                <a:noFill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AEC0FC55-4EAE-461F-9701-2BF26CB58B34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14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15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194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3"/>
          </p:nvPr>
        </p:nvSpPr>
        <p:spPr bwMode="gray">
          <a:xfrm>
            <a:off x="439604" y="849601"/>
            <a:ext cx="11283397" cy="416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467045" y="6334125"/>
            <a:ext cx="11250094" cy="17145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  <a:lvl2pPr marL="0" indent="0">
              <a:spcBef>
                <a:spcPts val="0"/>
              </a:spcBef>
              <a:buFontTx/>
              <a:buNone/>
              <a:defRPr sz="800"/>
            </a:lvl2pPr>
            <a:lvl3pPr marL="0" indent="0">
              <a:spcBef>
                <a:spcPts val="0"/>
              </a:spcBef>
              <a:buFontTx/>
              <a:buNone/>
              <a:defRPr sz="800"/>
            </a:lvl3pPr>
            <a:lvl4pPr marL="0" indent="0">
              <a:spcBef>
                <a:spcPts val="0"/>
              </a:spcBef>
              <a:buFontTx/>
              <a:buNone/>
              <a:defRPr sz="800"/>
            </a:lvl4pPr>
            <a:lvl5pPr marL="0" indent="0">
              <a:spcBef>
                <a:spcPts val="0"/>
              </a:spcBef>
              <a:buFontTx/>
              <a:buNone/>
              <a:defRPr sz="800"/>
            </a:lvl5pPr>
            <a:lvl6pPr marL="0" indent="0">
              <a:spcBef>
                <a:spcPts val="0"/>
              </a:spcBef>
              <a:buFontTx/>
              <a:buNone/>
              <a:defRPr sz="800"/>
            </a:lvl6pPr>
            <a:lvl7pPr marL="0" indent="0">
              <a:spcBef>
                <a:spcPts val="0"/>
              </a:spcBef>
              <a:buFontTx/>
              <a:buNone/>
              <a:defRPr sz="800"/>
            </a:lvl7pPr>
            <a:lvl8pPr marL="0" indent="0">
              <a:spcBef>
                <a:spcPts val="0"/>
              </a:spcBef>
              <a:buFontTx/>
              <a:buNone/>
              <a:defRPr sz="800"/>
            </a:lvl8pPr>
            <a:lvl9pPr marL="0" indent="0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 bwMode="gray">
          <a:xfrm>
            <a:off x="447579" y="1590679"/>
            <a:ext cx="11269252" cy="468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3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C96FE192-202C-466B-9D5D-40DBC8E3EFE0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14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15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42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3"/>
          </p:nvPr>
        </p:nvSpPr>
        <p:spPr bwMode="gray">
          <a:xfrm>
            <a:off x="439605" y="849601"/>
            <a:ext cx="11282546" cy="416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467045" y="6334125"/>
            <a:ext cx="11250094" cy="17145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  <a:lvl2pPr marL="0" indent="0">
              <a:spcBef>
                <a:spcPts val="0"/>
              </a:spcBef>
              <a:buFontTx/>
              <a:buNone/>
              <a:defRPr sz="800"/>
            </a:lvl2pPr>
            <a:lvl3pPr marL="0" indent="0">
              <a:spcBef>
                <a:spcPts val="0"/>
              </a:spcBef>
              <a:buFontTx/>
              <a:buNone/>
              <a:defRPr sz="800"/>
            </a:lvl3pPr>
            <a:lvl4pPr marL="0" indent="0">
              <a:spcBef>
                <a:spcPts val="0"/>
              </a:spcBef>
              <a:buFontTx/>
              <a:buNone/>
              <a:defRPr sz="800"/>
            </a:lvl4pPr>
            <a:lvl5pPr marL="0" indent="0">
              <a:spcBef>
                <a:spcPts val="0"/>
              </a:spcBef>
              <a:buFontTx/>
              <a:buNone/>
              <a:defRPr sz="800"/>
            </a:lvl5pPr>
            <a:lvl6pPr marL="0" indent="0">
              <a:spcBef>
                <a:spcPts val="0"/>
              </a:spcBef>
              <a:buFontTx/>
              <a:buNone/>
              <a:defRPr sz="800"/>
            </a:lvl6pPr>
            <a:lvl7pPr marL="0" indent="0">
              <a:spcBef>
                <a:spcPts val="0"/>
              </a:spcBef>
              <a:buFontTx/>
              <a:buNone/>
              <a:defRPr sz="800"/>
            </a:lvl7pPr>
            <a:lvl8pPr marL="0" indent="0">
              <a:spcBef>
                <a:spcPts val="0"/>
              </a:spcBef>
              <a:buFontTx/>
              <a:buNone/>
              <a:defRPr sz="800"/>
            </a:lvl8pPr>
            <a:lvl9pPr marL="0" indent="0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2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D2861F35-77C3-4F9A-BC14-6362879BCEEE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14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340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3"/>
          </p:nvPr>
        </p:nvSpPr>
        <p:spPr bwMode="gray">
          <a:xfrm>
            <a:off x="439605" y="849601"/>
            <a:ext cx="11282546" cy="416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467045" y="6334125"/>
            <a:ext cx="11250094" cy="17145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  <a:lvl2pPr marL="0" indent="0">
              <a:spcBef>
                <a:spcPts val="0"/>
              </a:spcBef>
              <a:buFontTx/>
              <a:buNone/>
              <a:defRPr sz="800"/>
            </a:lvl2pPr>
            <a:lvl3pPr marL="0" indent="0">
              <a:spcBef>
                <a:spcPts val="0"/>
              </a:spcBef>
              <a:buFontTx/>
              <a:buNone/>
              <a:defRPr sz="800"/>
            </a:lvl3pPr>
            <a:lvl4pPr marL="0" indent="0">
              <a:spcBef>
                <a:spcPts val="0"/>
              </a:spcBef>
              <a:buFontTx/>
              <a:buNone/>
              <a:defRPr sz="800"/>
            </a:lvl4pPr>
            <a:lvl5pPr marL="0" indent="0">
              <a:spcBef>
                <a:spcPts val="0"/>
              </a:spcBef>
              <a:buFontTx/>
              <a:buNone/>
              <a:defRPr sz="800"/>
            </a:lvl5pPr>
            <a:lvl6pPr marL="0" indent="0">
              <a:spcBef>
                <a:spcPts val="0"/>
              </a:spcBef>
              <a:buFontTx/>
              <a:buNone/>
              <a:defRPr sz="800"/>
            </a:lvl6pPr>
            <a:lvl7pPr marL="0" indent="0">
              <a:spcBef>
                <a:spcPts val="0"/>
              </a:spcBef>
              <a:buFontTx/>
              <a:buNone/>
              <a:defRPr sz="800"/>
            </a:lvl7pPr>
            <a:lvl8pPr marL="0" indent="0">
              <a:spcBef>
                <a:spcPts val="0"/>
              </a:spcBef>
              <a:buFontTx/>
              <a:buNone/>
              <a:defRPr sz="800"/>
            </a:lvl8pPr>
            <a:lvl9pPr marL="0" indent="0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447579" y="1580400"/>
            <a:ext cx="11269252" cy="22680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b="1"/>
            </a:lvl1pPr>
            <a:lvl2pPr marL="0" indent="0">
              <a:spcBef>
                <a:spcPts val="0"/>
              </a:spcBef>
              <a:buFontTx/>
              <a:buNone/>
              <a:defRPr b="1"/>
            </a:lvl2pPr>
            <a:lvl3pPr marL="0" indent="0">
              <a:spcBef>
                <a:spcPts val="0"/>
              </a:spcBef>
              <a:buFontTx/>
              <a:buNone/>
              <a:defRPr b="1"/>
            </a:lvl3pPr>
            <a:lvl4pPr marL="0" indent="0">
              <a:spcBef>
                <a:spcPts val="0"/>
              </a:spcBef>
              <a:buFontTx/>
              <a:buNone/>
              <a:defRPr b="1"/>
            </a:lvl4pPr>
            <a:lvl5pPr marL="0" indent="0">
              <a:spcBef>
                <a:spcPts val="0"/>
              </a:spcBef>
              <a:buFontTx/>
              <a:buNone/>
              <a:defRPr b="1"/>
            </a:lvl5pPr>
            <a:lvl6pPr marL="0" indent="0">
              <a:spcBef>
                <a:spcPts val="0"/>
              </a:spcBef>
              <a:buFontTx/>
              <a:buNone/>
              <a:defRPr b="1"/>
            </a:lvl6pPr>
            <a:lvl7pPr marL="0" indent="0">
              <a:spcBef>
                <a:spcPts val="0"/>
              </a:spcBef>
              <a:buFontTx/>
              <a:buNone/>
              <a:defRPr b="1"/>
            </a:lvl7pPr>
            <a:lvl8pPr marL="0" indent="0">
              <a:spcBef>
                <a:spcPts val="0"/>
              </a:spcBef>
              <a:buFontTx/>
              <a:buNone/>
              <a:defRPr b="1"/>
            </a:lvl8pPr>
            <a:lvl9pPr marL="0" indent="0">
              <a:spcBef>
                <a:spcPts val="0"/>
              </a:spcBef>
              <a:buFontTx/>
              <a:buNone/>
              <a:defRPr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4" name="Gerader Verbinder 5"/>
          <p:cNvCxnSpPr/>
          <p:nvPr userDrawn="1"/>
        </p:nvCxnSpPr>
        <p:spPr bwMode="gray">
          <a:xfrm>
            <a:off x="467045" y="1880267"/>
            <a:ext cx="1124978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7C67032E-12B3-4E3C-A114-423ACA59FBEE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15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16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030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einspaltig /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3"/>
          </p:nvPr>
        </p:nvSpPr>
        <p:spPr bwMode="gray">
          <a:xfrm>
            <a:off x="439605" y="849601"/>
            <a:ext cx="11282546" cy="416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noProof="0"/>
              <a:t>Master-Untertitelformat 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467045" y="6334125"/>
            <a:ext cx="11250094" cy="17145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  <a:lvl2pPr marL="0" indent="0">
              <a:spcBef>
                <a:spcPts val="0"/>
              </a:spcBef>
              <a:buFontTx/>
              <a:buNone/>
              <a:defRPr sz="800"/>
            </a:lvl2pPr>
            <a:lvl3pPr marL="0" indent="0">
              <a:spcBef>
                <a:spcPts val="0"/>
              </a:spcBef>
              <a:buFontTx/>
              <a:buNone/>
              <a:defRPr sz="800"/>
            </a:lvl3pPr>
            <a:lvl4pPr marL="0" indent="0">
              <a:spcBef>
                <a:spcPts val="0"/>
              </a:spcBef>
              <a:buFontTx/>
              <a:buNone/>
              <a:defRPr sz="800"/>
            </a:lvl4pPr>
            <a:lvl5pPr marL="0" indent="0">
              <a:spcBef>
                <a:spcPts val="0"/>
              </a:spcBef>
              <a:buFontTx/>
              <a:buNone/>
              <a:defRPr sz="800"/>
            </a:lvl5pPr>
            <a:lvl6pPr marL="0" indent="0">
              <a:spcBef>
                <a:spcPts val="0"/>
              </a:spcBef>
              <a:buFontTx/>
              <a:buNone/>
              <a:defRPr sz="800"/>
            </a:lvl6pPr>
            <a:lvl7pPr marL="0" indent="0">
              <a:spcBef>
                <a:spcPts val="0"/>
              </a:spcBef>
              <a:buFontTx/>
              <a:buNone/>
              <a:defRPr sz="800"/>
            </a:lvl7pPr>
            <a:lvl8pPr marL="0" indent="0">
              <a:spcBef>
                <a:spcPts val="0"/>
              </a:spcBef>
              <a:buFontTx/>
              <a:buNone/>
              <a:defRPr sz="800"/>
            </a:lvl8pPr>
            <a:lvl9pPr marL="0" indent="0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447579" y="1580400"/>
            <a:ext cx="11269252" cy="22680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b="1"/>
            </a:lvl1pPr>
            <a:lvl2pPr marL="0" indent="0">
              <a:spcBef>
                <a:spcPts val="0"/>
              </a:spcBef>
              <a:buFontTx/>
              <a:buNone/>
              <a:defRPr b="1"/>
            </a:lvl2pPr>
            <a:lvl3pPr marL="0" indent="0">
              <a:spcBef>
                <a:spcPts val="0"/>
              </a:spcBef>
              <a:buFontTx/>
              <a:buNone/>
              <a:defRPr b="1"/>
            </a:lvl3pPr>
            <a:lvl4pPr marL="0" indent="0">
              <a:spcBef>
                <a:spcPts val="0"/>
              </a:spcBef>
              <a:buFontTx/>
              <a:buNone/>
              <a:defRPr b="1"/>
            </a:lvl4pPr>
            <a:lvl5pPr marL="0" indent="0">
              <a:spcBef>
                <a:spcPts val="0"/>
              </a:spcBef>
              <a:buFontTx/>
              <a:buNone/>
              <a:defRPr b="1"/>
            </a:lvl5pPr>
            <a:lvl6pPr marL="0" indent="0">
              <a:spcBef>
                <a:spcPts val="0"/>
              </a:spcBef>
              <a:buFontTx/>
              <a:buNone/>
              <a:defRPr b="1"/>
            </a:lvl6pPr>
            <a:lvl7pPr marL="0" indent="0">
              <a:spcBef>
                <a:spcPts val="0"/>
              </a:spcBef>
              <a:buFontTx/>
              <a:buNone/>
              <a:defRPr b="1"/>
            </a:lvl7pPr>
            <a:lvl8pPr marL="0" indent="0">
              <a:spcBef>
                <a:spcPts val="0"/>
              </a:spcBef>
              <a:buFontTx/>
              <a:buNone/>
              <a:defRPr b="1"/>
            </a:lvl8pPr>
            <a:lvl9pPr marL="0" indent="0">
              <a:spcBef>
                <a:spcPts val="0"/>
              </a:spcBef>
              <a:buFontTx/>
              <a:buNone/>
              <a:defRPr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/>
          </p:nvPr>
        </p:nvSpPr>
        <p:spPr bwMode="gray">
          <a:xfrm>
            <a:off x="447579" y="1983600"/>
            <a:ext cx="11269252" cy="428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4" name="Gerader Verbinder 5"/>
          <p:cNvCxnSpPr/>
          <p:nvPr userDrawn="1"/>
        </p:nvCxnSpPr>
        <p:spPr bwMode="gray">
          <a:xfrm>
            <a:off x="467045" y="1880267"/>
            <a:ext cx="1124978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A8C7E43D-F746-43A0-B382-5B483529F0B0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16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17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80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zweispaltig /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3"/>
          </p:nvPr>
        </p:nvSpPr>
        <p:spPr bwMode="gray">
          <a:xfrm>
            <a:off x="439605" y="849601"/>
            <a:ext cx="11282546" cy="416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noProof="0"/>
              <a:t>Master-Untertitelformat 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467045" y="6334125"/>
            <a:ext cx="11250094" cy="17145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  <a:lvl2pPr marL="0" indent="0">
              <a:spcBef>
                <a:spcPts val="0"/>
              </a:spcBef>
              <a:buFontTx/>
              <a:buNone/>
              <a:defRPr sz="800"/>
            </a:lvl2pPr>
            <a:lvl3pPr marL="0" indent="0">
              <a:spcBef>
                <a:spcPts val="0"/>
              </a:spcBef>
              <a:buFontTx/>
              <a:buNone/>
              <a:defRPr sz="800"/>
            </a:lvl3pPr>
            <a:lvl4pPr marL="0" indent="0">
              <a:spcBef>
                <a:spcPts val="0"/>
              </a:spcBef>
              <a:buFontTx/>
              <a:buNone/>
              <a:defRPr sz="800"/>
            </a:lvl4pPr>
            <a:lvl5pPr marL="0" indent="0">
              <a:spcBef>
                <a:spcPts val="0"/>
              </a:spcBef>
              <a:buFontTx/>
              <a:buNone/>
              <a:defRPr sz="800"/>
            </a:lvl5pPr>
            <a:lvl6pPr marL="0" indent="0">
              <a:spcBef>
                <a:spcPts val="0"/>
              </a:spcBef>
              <a:buFontTx/>
              <a:buNone/>
              <a:defRPr sz="800"/>
            </a:lvl6pPr>
            <a:lvl7pPr marL="0" indent="0">
              <a:spcBef>
                <a:spcPts val="0"/>
              </a:spcBef>
              <a:buFontTx/>
              <a:buNone/>
              <a:defRPr sz="800"/>
            </a:lvl7pPr>
            <a:lvl8pPr marL="0" indent="0">
              <a:spcBef>
                <a:spcPts val="0"/>
              </a:spcBef>
              <a:buFontTx/>
              <a:buNone/>
              <a:defRPr sz="800"/>
            </a:lvl8pPr>
            <a:lvl9pPr marL="0" indent="0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447579" y="1580400"/>
            <a:ext cx="5415268" cy="22680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b="1"/>
            </a:lvl1pPr>
            <a:lvl2pPr marL="0" indent="0">
              <a:spcBef>
                <a:spcPts val="0"/>
              </a:spcBef>
              <a:buFontTx/>
              <a:buNone/>
              <a:defRPr b="1"/>
            </a:lvl2pPr>
            <a:lvl3pPr marL="0" indent="0">
              <a:spcBef>
                <a:spcPts val="0"/>
              </a:spcBef>
              <a:buFontTx/>
              <a:buNone/>
              <a:defRPr b="1"/>
            </a:lvl3pPr>
            <a:lvl4pPr marL="0" indent="0">
              <a:spcBef>
                <a:spcPts val="0"/>
              </a:spcBef>
              <a:buFontTx/>
              <a:buNone/>
              <a:defRPr b="1"/>
            </a:lvl4pPr>
            <a:lvl5pPr marL="0" indent="0">
              <a:spcBef>
                <a:spcPts val="0"/>
              </a:spcBef>
              <a:buFontTx/>
              <a:buNone/>
              <a:defRPr b="1"/>
            </a:lvl5pPr>
            <a:lvl6pPr marL="0" indent="0">
              <a:spcBef>
                <a:spcPts val="0"/>
              </a:spcBef>
              <a:buFontTx/>
              <a:buNone/>
              <a:defRPr b="1"/>
            </a:lvl6pPr>
            <a:lvl7pPr marL="0" indent="0">
              <a:spcBef>
                <a:spcPts val="0"/>
              </a:spcBef>
              <a:buFontTx/>
              <a:buNone/>
              <a:defRPr b="1"/>
            </a:lvl7pPr>
            <a:lvl8pPr marL="0" indent="0">
              <a:spcBef>
                <a:spcPts val="0"/>
              </a:spcBef>
              <a:buFontTx/>
              <a:buNone/>
              <a:defRPr b="1"/>
            </a:lvl8pPr>
            <a:lvl9pPr marL="0" indent="0">
              <a:spcBef>
                <a:spcPts val="0"/>
              </a:spcBef>
              <a:buFontTx/>
              <a:buNone/>
              <a:defRPr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/>
          </p:nvPr>
        </p:nvSpPr>
        <p:spPr bwMode="gray">
          <a:xfrm>
            <a:off x="447579" y="1983600"/>
            <a:ext cx="5415268" cy="428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7"/>
          </p:nvPr>
        </p:nvSpPr>
        <p:spPr bwMode="gray">
          <a:xfrm>
            <a:off x="6304494" y="1580400"/>
            <a:ext cx="5415268" cy="22680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b="1"/>
            </a:lvl1pPr>
            <a:lvl2pPr marL="0" indent="0">
              <a:spcBef>
                <a:spcPts val="0"/>
              </a:spcBef>
              <a:buFontTx/>
              <a:buNone/>
              <a:defRPr b="1"/>
            </a:lvl2pPr>
            <a:lvl3pPr marL="0" indent="0">
              <a:spcBef>
                <a:spcPts val="0"/>
              </a:spcBef>
              <a:buFontTx/>
              <a:buNone/>
              <a:defRPr b="1"/>
            </a:lvl3pPr>
            <a:lvl4pPr marL="0" indent="0">
              <a:spcBef>
                <a:spcPts val="0"/>
              </a:spcBef>
              <a:buFontTx/>
              <a:buNone/>
              <a:defRPr b="1"/>
            </a:lvl4pPr>
            <a:lvl5pPr marL="0" indent="0">
              <a:spcBef>
                <a:spcPts val="0"/>
              </a:spcBef>
              <a:buFontTx/>
              <a:buNone/>
              <a:defRPr b="1"/>
            </a:lvl5pPr>
            <a:lvl6pPr marL="0" indent="0">
              <a:spcBef>
                <a:spcPts val="0"/>
              </a:spcBef>
              <a:buFontTx/>
              <a:buNone/>
              <a:defRPr b="1"/>
            </a:lvl6pPr>
            <a:lvl7pPr marL="0" indent="0">
              <a:spcBef>
                <a:spcPts val="0"/>
              </a:spcBef>
              <a:buFontTx/>
              <a:buNone/>
              <a:defRPr b="1"/>
            </a:lvl7pPr>
            <a:lvl8pPr marL="0" indent="0">
              <a:spcBef>
                <a:spcPts val="0"/>
              </a:spcBef>
              <a:buFontTx/>
              <a:buNone/>
              <a:defRPr b="1"/>
            </a:lvl8pPr>
            <a:lvl9pPr marL="0" indent="0">
              <a:spcBef>
                <a:spcPts val="0"/>
              </a:spcBef>
              <a:buFontTx/>
              <a:buNone/>
              <a:defRPr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8"/>
          </p:nvPr>
        </p:nvSpPr>
        <p:spPr bwMode="gray">
          <a:xfrm>
            <a:off x="6304494" y="1983600"/>
            <a:ext cx="5415268" cy="428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9" name="Gerader Verbinder 5"/>
          <p:cNvCxnSpPr/>
          <p:nvPr userDrawn="1"/>
        </p:nvCxnSpPr>
        <p:spPr bwMode="gray">
          <a:xfrm>
            <a:off x="467045" y="1880267"/>
            <a:ext cx="53958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5"/>
          <p:cNvCxnSpPr/>
          <p:nvPr userDrawn="1"/>
        </p:nvCxnSpPr>
        <p:spPr bwMode="gray">
          <a:xfrm>
            <a:off x="6319289" y="1880267"/>
            <a:ext cx="53975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4C15633-37F0-48E8-AFF4-FD800BAF6122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18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21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84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dreispaltig /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3"/>
          </p:nvPr>
        </p:nvSpPr>
        <p:spPr bwMode="gray">
          <a:xfrm>
            <a:off x="439605" y="849601"/>
            <a:ext cx="11282546" cy="416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467045" y="6334125"/>
            <a:ext cx="11250094" cy="17145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  <a:lvl2pPr marL="0" indent="0">
              <a:spcBef>
                <a:spcPts val="0"/>
              </a:spcBef>
              <a:buFontTx/>
              <a:buNone/>
              <a:defRPr sz="800"/>
            </a:lvl2pPr>
            <a:lvl3pPr marL="0" indent="0">
              <a:spcBef>
                <a:spcPts val="0"/>
              </a:spcBef>
              <a:buFontTx/>
              <a:buNone/>
              <a:defRPr sz="800"/>
            </a:lvl3pPr>
            <a:lvl4pPr marL="0" indent="0">
              <a:spcBef>
                <a:spcPts val="0"/>
              </a:spcBef>
              <a:buFontTx/>
              <a:buNone/>
              <a:defRPr sz="800"/>
            </a:lvl4pPr>
            <a:lvl5pPr marL="0" indent="0">
              <a:spcBef>
                <a:spcPts val="0"/>
              </a:spcBef>
              <a:buFontTx/>
              <a:buNone/>
              <a:defRPr sz="800"/>
            </a:lvl5pPr>
            <a:lvl6pPr marL="0" indent="0">
              <a:spcBef>
                <a:spcPts val="0"/>
              </a:spcBef>
              <a:buFontTx/>
              <a:buNone/>
              <a:defRPr sz="800"/>
            </a:lvl6pPr>
            <a:lvl7pPr marL="0" indent="0">
              <a:spcBef>
                <a:spcPts val="0"/>
              </a:spcBef>
              <a:buFontTx/>
              <a:buNone/>
              <a:defRPr sz="800"/>
            </a:lvl7pPr>
            <a:lvl8pPr marL="0" indent="0">
              <a:spcBef>
                <a:spcPts val="0"/>
              </a:spcBef>
              <a:buFontTx/>
              <a:buNone/>
              <a:defRPr sz="800"/>
            </a:lvl8pPr>
            <a:lvl9pPr marL="0" indent="0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447580" y="1580400"/>
            <a:ext cx="3460985" cy="22680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b="1"/>
            </a:lvl1pPr>
            <a:lvl2pPr marL="0" indent="0">
              <a:spcBef>
                <a:spcPts val="0"/>
              </a:spcBef>
              <a:buFontTx/>
              <a:buNone/>
              <a:defRPr b="1"/>
            </a:lvl2pPr>
            <a:lvl3pPr marL="0" indent="0">
              <a:spcBef>
                <a:spcPts val="0"/>
              </a:spcBef>
              <a:buFontTx/>
              <a:buNone/>
              <a:defRPr b="1"/>
            </a:lvl3pPr>
            <a:lvl4pPr marL="0" indent="0">
              <a:spcBef>
                <a:spcPts val="0"/>
              </a:spcBef>
              <a:buFontTx/>
              <a:buNone/>
              <a:defRPr b="1"/>
            </a:lvl4pPr>
            <a:lvl5pPr marL="0" indent="0">
              <a:spcBef>
                <a:spcPts val="0"/>
              </a:spcBef>
              <a:buFontTx/>
              <a:buNone/>
              <a:defRPr b="1"/>
            </a:lvl5pPr>
            <a:lvl6pPr marL="0" indent="0">
              <a:spcBef>
                <a:spcPts val="0"/>
              </a:spcBef>
              <a:buFontTx/>
              <a:buNone/>
              <a:defRPr b="1"/>
            </a:lvl6pPr>
            <a:lvl7pPr marL="0" indent="0">
              <a:spcBef>
                <a:spcPts val="0"/>
              </a:spcBef>
              <a:buFontTx/>
              <a:buNone/>
              <a:defRPr b="1"/>
            </a:lvl7pPr>
            <a:lvl8pPr marL="0" indent="0">
              <a:spcBef>
                <a:spcPts val="0"/>
              </a:spcBef>
              <a:buFontTx/>
              <a:buNone/>
              <a:defRPr b="1"/>
            </a:lvl8pPr>
            <a:lvl9pPr marL="0" indent="0">
              <a:spcBef>
                <a:spcPts val="0"/>
              </a:spcBef>
              <a:buFontTx/>
              <a:buNone/>
              <a:defRPr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/>
          </p:nvPr>
        </p:nvSpPr>
        <p:spPr bwMode="gray">
          <a:xfrm>
            <a:off x="447580" y="1983600"/>
            <a:ext cx="3460985" cy="428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7"/>
          </p:nvPr>
        </p:nvSpPr>
        <p:spPr bwMode="gray">
          <a:xfrm>
            <a:off x="4359075" y="1580400"/>
            <a:ext cx="3460985" cy="22680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b="1"/>
            </a:lvl1pPr>
            <a:lvl2pPr marL="0" indent="0">
              <a:spcBef>
                <a:spcPts val="0"/>
              </a:spcBef>
              <a:buFontTx/>
              <a:buNone/>
              <a:defRPr b="1"/>
            </a:lvl2pPr>
            <a:lvl3pPr marL="0" indent="0">
              <a:spcBef>
                <a:spcPts val="0"/>
              </a:spcBef>
              <a:buFontTx/>
              <a:buNone/>
              <a:defRPr b="1"/>
            </a:lvl3pPr>
            <a:lvl4pPr marL="0" indent="0">
              <a:spcBef>
                <a:spcPts val="0"/>
              </a:spcBef>
              <a:buFontTx/>
              <a:buNone/>
              <a:defRPr b="1"/>
            </a:lvl4pPr>
            <a:lvl5pPr marL="0" indent="0">
              <a:spcBef>
                <a:spcPts val="0"/>
              </a:spcBef>
              <a:buFontTx/>
              <a:buNone/>
              <a:defRPr b="1"/>
            </a:lvl5pPr>
            <a:lvl6pPr marL="0" indent="0">
              <a:spcBef>
                <a:spcPts val="0"/>
              </a:spcBef>
              <a:buFontTx/>
              <a:buNone/>
              <a:defRPr b="1"/>
            </a:lvl6pPr>
            <a:lvl7pPr marL="0" indent="0">
              <a:spcBef>
                <a:spcPts val="0"/>
              </a:spcBef>
              <a:buFontTx/>
              <a:buNone/>
              <a:defRPr b="1"/>
            </a:lvl7pPr>
            <a:lvl8pPr marL="0" indent="0">
              <a:spcBef>
                <a:spcPts val="0"/>
              </a:spcBef>
              <a:buFontTx/>
              <a:buNone/>
              <a:defRPr b="1"/>
            </a:lvl8pPr>
            <a:lvl9pPr marL="0" indent="0">
              <a:spcBef>
                <a:spcPts val="0"/>
              </a:spcBef>
              <a:buFontTx/>
              <a:buNone/>
              <a:defRPr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8"/>
          </p:nvPr>
        </p:nvSpPr>
        <p:spPr bwMode="gray">
          <a:xfrm>
            <a:off x="4359075" y="1983600"/>
            <a:ext cx="3460985" cy="428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9"/>
          </p:nvPr>
        </p:nvSpPr>
        <p:spPr bwMode="gray">
          <a:xfrm>
            <a:off x="8258777" y="1580400"/>
            <a:ext cx="3460985" cy="22680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b="1"/>
            </a:lvl1pPr>
            <a:lvl2pPr marL="0" indent="0">
              <a:spcBef>
                <a:spcPts val="0"/>
              </a:spcBef>
              <a:buFontTx/>
              <a:buNone/>
              <a:defRPr b="1"/>
            </a:lvl2pPr>
            <a:lvl3pPr marL="0" indent="0">
              <a:spcBef>
                <a:spcPts val="0"/>
              </a:spcBef>
              <a:buFontTx/>
              <a:buNone/>
              <a:defRPr b="1"/>
            </a:lvl3pPr>
            <a:lvl4pPr marL="0" indent="0">
              <a:spcBef>
                <a:spcPts val="0"/>
              </a:spcBef>
              <a:buFontTx/>
              <a:buNone/>
              <a:defRPr b="1"/>
            </a:lvl4pPr>
            <a:lvl5pPr marL="0" indent="0">
              <a:spcBef>
                <a:spcPts val="0"/>
              </a:spcBef>
              <a:buFontTx/>
              <a:buNone/>
              <a:defRPr b="1"/>
            </a:lvl5pPr>
            <a:lvl6pPr marL="0" indent="0">
              <a:spcBef>
                <a:spcPts val="0"/>
              </a:spcBef>
              <a:buFontTx/>
              <a:buNone/>
              <a:defRPr b="1"/>
            </a:lvl6pPr>
            <a:lvl7pPr marL="0" indent="0">
              <a:spcBef>
                <a:spcPts val="0"/>
              </a:spcBef>
              <a:buFontTx/>
              <a:buNone/>
              <a:defRPr b="1"/>
            </a:lvl7pPr>
            <a:lvl8pPr marL="0" indent="0">
              <a:spcBef>
                <a:spcPts val="0"/>
              </a:spcBef>
              <a:buFontTx/>
              <a:buNone/>
              <a:defRPr b="1"/>
            </a:lvl8pPr>
            <a:lvl9pPr marL="0" indent="0">
              <a:spcBef>
                <a:spcPts val="0"/>
              </a:spcBef>
              <a:buFontTx/>
              <a:buNone/>
              <a:defRPr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20"/>
          </p:nvPr>
        </p:nvSpPr>
        <p:spPr bwMode="gray">
          <a:xfrm>
            <a:off x="8258777" y="1983600"/>
            <a:ext cx="3460985" cy="428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6" name="Gerader Verbinder 5"/>
          <p:cNvCxnSpPr/>
          <p:nvPr userDrawn="1"/>
        </p:nvCxnSpPr>
        <p:spPr bwMode="gray">
          <a:xfrm>
            <a:off x="4374305" y="1880267"/>
            <a:ext cx="34432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5"/>
          <p:cNvCxnSpPr/>
          <p:nvPr userDrawn="1"/>
        </p:nvCxnSpPr>
        <p:spPr bwMode="gray">
          <a:xfrm>
            <a:off x="8273572" y="1880267"/>
            <a:ext cx="34432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5"/>
          <p:cNvCxnSpPr/>
          <p:nvPr userDrawn="1"/>
        </p:nvCxnSpPr>
        <p:spPr bwMode="gray">
          <a:xfrm>
            <a:off x="467045" y="1880267"/>
            <a:ext cx="34412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F479DBCA-DB25-441A-97F1-67D6148DD90B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23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24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80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ild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3"/>
          </p:nvPr>
        </p:nvSpPr>
        <p:spPr bwMode="gray">
          <a:xfrm>
            <a:off x="439605" y="849601"/>
            <a:ext cx="11282546" cy="4169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noProof="0"/>
              <a:t>Master-Untertitelformat 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467045" y="6334125"/>
            <a:ext cx="11250094" cy="17145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  <a:lvl2pPr marL="0" indent="0">
              <a:spcBef>
                <a:spcPts val="0"/>
              </a:spcBef>
              <a:buFontTx/>
              <a:buNone/>
              <a:defRPr sz="800"/>
            </a:lvl2pPr>
            <a:lvl3pPr marL="0" indent="0">
              <a:spcBef>
                <a:spcPts val="0"/>
              </a:spcBef>
              <a:buFontTx/>
              <a:buNone/>
              <a:defRPr sz="800"/>
            </a:lvl3pPr>
            <a:lvl4pPr marL="0" indent="0">
              <a:spcBef>
                <a:spcPts val="0"/>
              </a:spcBef>
              <a:buFontTx/>
              <a:buNone/>
              <a:defRPr sz="800"/>
            </a:lvl4pPr>
            <a:lvl5pPr marL="0" indent="0">
              <a:spcBef>
                <a:spcPts val="0"/>
              </a:spcBef>
              <a:buFontTx/>
              <a:buNone/>
              <a:defRPr sz="800"/>
            </a:lvl5pPr>
            <a:lvl6pPr marL="0" indent="0">
              <a:spcBef>
                <a:spcPts val="0"/>
              </a:spcBef>
              <a:buFontTx/>
              <a:buNone/>
              <a:defRPr sz="800"/>
            </a:lvl6pPr>
            <a:lvl7pPr marL="0" indent="0">
              <a:spcBef>
                <a:spcPts val="0"/>
              </a:spcBef>
              <a:buFontTx/>
              <a:buNone/>
              <a:defRPr sz="800"/>
            </a:lvl7pPr>
            <a:lvl8pPr marL="0" indent="0">
              <a:spcBef>
                <a:spcPts val="0"/>
              </a:spcBef>
              <a:buFontTx/>
              <a:buNone/>
              <a:defRPr sz="800"/>
            </a:lvl8pPr>
            <a:lvl9pPr marL="0" indent="0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4359075" y="1580400"/>
            <a:ext cx="7360687" cy="22680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b="1"/>
            </a:lvl1pPr>
            <a:lvl2pPr marL="0" indent="0">
              <a:spcBef>
                <a:spcPts val="0"/>
              </a:spcBef>
              <a:buFontTx/>
              <a:buNone/>
              <a:defRPr b="1"/>
            </a:lvl2pPr>
            <a:lvl3pPr marL="0" indent="0">
              <a:spcBef>
                <a:spcPts val="0"/>
              </a:spcBef>
              <a:buFontTx/>
              <a:buNone/>
              <a:defRPr b="1"/>
            </a:lvl3pPr>
            <a:lvl4pPr marL="0" indent="0">
              <a:spcBef>
                <a:spcPts val="0"/>
              </a:spcBef>
              <a:buFontTx/>
              <a:buNone/>
              <a:defRPr b="1"/>
            </a:lvl4pPr>
            <a:lvl5pPr marL="0" indent="0">
              <a:spcBef>
                <a:spcPts val="0"/>
              </a:spcBef>
              <a:buFontTx/>
              <a:buNone/>
              <a:defRPr b="1"/>
            </a:lvl5pPr>
            <a:lvl6pPr marL="0" indent="0">
              <a:spcBef>
                <a:spcPts val="0"/>
              </a:spcBef>
              <a:buFontTx/>
              <a:buNone/>
              <a:defRPr b="1"/>
            </a:lvl6pPr>
            <a:lvl7pPr marL="0" indent="0">
              <a:spcBef>
                <a:spcPts val="0"/>
              </a:spcBef>
              <a:buFontTx/>
              <a:buNone/>
              <a:defRPr b="1"/>
            </a:lvl7pPr>
            <a:lvl8pPr marL="0" indent="0">
              <a:spcBef>
                <a:spcPts val="0"/>
              </a:spcBef>
              <a:buFontTx/>
              <a:buNone/>
              <a:defRPr b="1"/>
            </a:lvl8pPr>
            <a:lvl9pPr marL="0" indent="0">
              <a:spcBef>
                <a:spcPts val="0"/>
              </a:spcBef>
              <a:buFontTx/>
              <a:buNone/>
              <a:defRPr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/>
          </p:nvPr>
        </p:nvSpPr>
        <p:spPr bwMode="gray">
          <a:xfrm>
            <a:off x="4359075" y="1983600"/>
            <a:ext cx="7360687" cy="428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2" name="Gerader Verbinder 5"/>
          <p:cNvCxnSpPr/>
          <p:nvPr userDrawn="1"/>
        </p:nvCxnSpPr>
        <p:spPr bwMode="gray">
          <a:xfrm>
            <a:off x="4374305" y="1880267"/>
            <a:ext cx="73428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ildplatzhalter 9"/>
          <p:cNvSpPr>
            <a:spLocks noGrp="1"/>
          </p:cNvSpPr>
          <p:nvPr>
            <p:ph type="pic" sz="quarter" idx="19"/>
          </p:nvPr>
        </p:nvSpPr>
        <p:spPr bwMode="gray">
          <a:xfrm>
            <a:off x="464114" y="1639094"/>
            <a:ext cx="3441274" cy="4629600"/>
          </a:xfrm>
        </p:spPr>
        <p:txBody>
          <a:bodyPr lIns="72000" tIns="36000"/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7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FD20C0A4-8B54-4F59-874C-3D85366D6EAC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18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19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25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48399" y="1590678"/>
            <a:ext cx="11269252" cy="46783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30812" y="412700"/>
            <a:ext cx="9595980" cy="4141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grpSp>
        <p:nvGrpSpPr>
          <p:cNvPr id="7" name="Gruppieren 6"/>
          <p:cNvGrpSpPr/>
          <p:nvPr/>
        </p:nvGrpSpPr>
        <p:grpSpPr bwMode="gray">
          <a:xfrm>
            <a:off x="-647473" y="-219075"/>
            <a:ext cx="13490457" cy="6517435"/>
            <a:chOff x="-525987" y="-219075"/>
            <a:chExt cx="10959240" cy="6517435"/>
          </a:xfrm>
        </p:grpSpPr>
        <p:grpSp>
          <p:nvGrpSpPr>
            <p:cNvPr id="29" name="Gruppieren 28"/>
            <p:cNvGrpSpPr/>
            <p:nvPr userDrawn="1"/>
          </p:nvGrpSpPr>
          <p:grpSpPr bwMode="gray">
            <a:xfrm>
              <a:off x="4762373" y="-219075"/>
              <a:ext cx="374904" cy="141046"/>
              <a:chOff x="3175816" y="-219075"/>
              <a:chExt cx="374904" cy="141046"/>
            </a:xfrm>
          </p:grpSpPr>
          <p:cxnSp>
            <p:nvCxnSpPr>
              <p:cNvPr id="30" name="Gerade Verbindung 29"/>
              <p:cNvCxnSpPr/>
              <p:nvPr/>
            </p:nvCxnSpPr>
            <p:spPr bwMode="gray">
              <a:xfrm flipV="1">
                <a:off x="3550720" y="-219075"/>
                <a:ext cx="0" cy="141046"/>
              </a:xfrm>
              <a:prstGeom prst="line">
                <a:avLst/>
              </a:prstGeom>
              <a:ln w="635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/>
            </p:nvCxnSpPr>
            <p:spPr bwMode="gray">
              <a:xfrm flipV="1">
                <a:off x="3175816" y="-219075"/>
                <a:ext cx="0" cy="141046"/>
              </a:xfrm>
              <a:prstGeom prst="line">
                <a:avLst/>
              </a:prstGeom>
              <a:ln w="635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ieren 31"/>
            <p:cNvGrpSpPr/>
            <p:nvPr userDrawn="1"/>
          </p:nvGrpSpPr>
          <p:grpSpPr bwMode="gray">
            <a:xfrm>
              <a:off x="3171054" y="-219075"/>
              <a:ext cx="384428" cy="141046"/>
              <a:chOff x="3168673" y="-219075"/>
              <a:chExt cx="384428" cy="141046"/>
            </a:xfrm>
          </p:grpSpPr>
          <p:cxnSp>
            <p:nvCxnSpPr>
              <p:cNvPr id="33" name="Gerade Verbindung 32"/>
              <p:cNvCxnSpPr/>
              <p:nvPr/>
            </p:nvCxnSpPr>
            <p:spPr bwMode="gray">
              <a:xfrm flipV="1">
                <a:off x="3553101" y="-219075"/>
                <a:ext cx="0" cy="141046"/>
              </a:xfrm>
              <a:prstGeom prst="line">
                <a:avLst/>
              </a:prstGeom>
              <a:ln w="635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/>
            </p:nvCxnSpPr>
            <p:spPr bwMode="gray">
              <a:xfrm flipV="1">
                <a:off x="3168673" y="-219075"/>
                <a:ext cx="0" cy="141046"/>
              </a:xfrm>
              <a:prstGeom prst="line">
                <a:avLst/>
              </a:prstGeom>
              <a:ln w="635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ieren 34"/>
            <p:cNvGrpSpPr/>
            <p:nvPr userDrawn="1"/>
          </p:nvGrpSpPr>
          <p:grpSpPr bwMode="gray">
            <a:xfrm>
              <a:off x="6344168" y="-219075"/>
              <a:ext cx="379666" cy="141046"/>
              <a:chOff x="3171054" y="-219075"/>
              <a:chExt cx="379666" cy="141046"/>
            </a:xfrm>
          </p:grpSpPr>
          <p:cxnSp>
            <p:nvCxnSpPr>
              <p:cNvPr id="36" name="Gerade Verbindung 35"/>
              <p:cNvCxnSpPr/>
              <p:nvPr/>
            </p:nvCxnSpPr>
            <p:spPr bwMode="gray">
              <a:xfrm flipV="1">
                <a:off x="3550720" y="-219075"/>
                <a:ext cx="0" cy="141046"/>
              </a:xfrm>
              <a:prstGeom prst="line">
                <a:avLst/>
              </a:prstGeom>
              <a:ln w="635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/>
            </p:nvCxnSpPr>
            <p:spPr bwMode="gray">
              <a:xfrm flipV="1">
                <a:off x="3171054" y="-219075"/>
                <a:ext cx="0" cy="141046"/>
              </a:xfrm>
              <a:prstGeom prst="line">
                <a:avLst/>
              </a:prstGeom>
              <a:ln w="635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Gerade Verbindung 37"/>
            <p:cNvCxnSpPr/>
            <p:nvPr userDrawn="1"/>
          </p:nvCxnSpPr>
          <p:spPr bwMode="gray">
            <a:xfrm flipV="1">
              <a:off x="9521032" y="-219075"/>
              <a:ext cx="0" cy="141046"/>
            </a:xfrm>
            <a:prstGeom prst="line">
              <a:avLst/>
            </a:prstGeom>
            <a:ln w="6350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flipV="1">
              <a:off x="377032" y="-219075"/>
              <a:ext cx="0" cy="141046"/>
            </a:xfrm>
            <a:prstGeom prst="line">
              <a:avLst/>
            </a:prstGeom>
            <a:ln w="6350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/>
          </p:nvCxnSpPr>
          <p:spPr bwMode="gray">
            <a:xfrm rot="16200000" flipV="1">
              <a:off x="-153598" y="3695568"/>
              <a:ext cx="0" cy="141046"/>
            </a:xfrm>
            <a:prstGeom prst="line">
              <a:avLst/>
            </a:prstGeom>
            <a:ln w="6350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/>
          </p:nvCxnSpPr>
          <p:spPr bwMode="gray">
            <a:xfrm rot="16200000" flipV="1">
              <a:off x="-153598" y="4079996"/>
              <a:ext cx="0" cy="141046"/>
            </a:xfrm>
            <a:prstGeom prst="line">
              <a:avLst/>
            </a:prstGeom>
            <a:ln w="6350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uppieren 42"/>
            <p:cNvGrpSpPr/>
            <p:nvPr userDrawn="1"/>
          </p:nvGrpSpPr>
          <p:grpSpPr bwMode="gray">
            <a:xfrm rot="16200000">
              <a:off x="9848590" y="3887782"/>
              <a:ext cx="384428" cy="141046"/>
              <a:chOff x="3171054" y="-219075"/>
              <a:chExt cx="384428" cy="141046"/>
            </a:xfrm>
          </p:grpSpPr>
          <p:cxnSp>
            <p:nvCxnSpPr>
              <p:cNvPr id="44" name="Gerade Verbindung 43"/>
              <p:cNvCxnSpPr/>
              <p:nvPr/>
            </p:nvCxnSpPr>
            <p:spPr bwMode="gray">
              <a:xfrm flipV="1">
                <a:off x="3555482" y="-219075"/>
                <a:ext cx="0" cy="141046"/>
              </a:xfrm>
              <a:prstGeom prst="line">
                <a:avLst/>
              </a:prstGeom>
              <a:ln w="635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/>
            </p:nvCxnSpPr>
            <p:spPr bwMode="gray">
              <a:xfrm flipV="1">
                <a:off x="3171054" y="-219075"/>
                <a:ext cx="0" cy="141046"/>
              </a:xfrm>
              <a:prstGeom prst="line">
                <a:avLst/>
              </a:prstGeom>
              <a:ln w="635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Gerade Verbindung 45"/>
            <p:cNvCxnSpPr/>
            <p:nvPr userDrawn="1"/>
          </p:nvCxnSpPr>
          <p:spPr bwMode="gray">
            <a:xfrm rot="16200000" flipV="1">
              <a:off x="-153598" y="1568571"/>
              <a:ext cx="0" cy="141046"/>
            </a:xfrm>
            <a:prstGeom prst="line">
              <a:avLst/>
            </a:prstGeom>
            <a:ln w="6350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 rot="16200000" flipV="1">
              <a:off x="-153598" y="6195782"/>
              <a:ext cx="0" cy="141046"/>
            </a:xfrm>
            <a:prstGeom prst="line">
              <a:avLst/>
            </a:prstGeom>
            <a:ln w="6350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 userDrawn="1"/>
          </p:nvSpPr>
          <p:spPr bwMode="gray">
            <a:xfrm>
              <a:off x="-525987" y="6236805"/>
              <a:ext cx="261938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r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7,89</a:t>
              </a:r>
            </a:p>
          </p:txBody>
        </p:sp>
        <p:sp>
          <p:nvSpPr>
            <p:cNvPr id="48" name="Textfeld 47"/>
            <p:cNvSpPr txBox="1"/>
            <p:nvPr userDrawn="1"/>
          </p:nvSpPr>
          <p:spPr bwMode="gray">
            <a:xfrm>
              <a:off x="-525987" y="4119740"/>
              <a:ext cx="261938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r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2,01</a:t>
              </a:r>
            </a:p>
          </p:txBody>
        </p:sp>
        <p:sp>
          <p:nvSpPr>
            <p:cNvPr id="49" name="Textfeld 48"/>
            <p:cNvSpPr txBox="1"/>
            <p:nvPr userDrawn="1"/>
          </p:nvSpPr>
          <p:spPr bwMode="gray">
            <a:xfrm>
              <a:off x="-525987" y="3736080"/>
              <a:ext cx="261938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r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0,95</a:t>
              </a:r>
            </a:p>
          </p:txBody>
        </p:sp>
        <p:sp>
          <p:nvSpPr>
            <p:cNvPr id="50" name="Textfeld 49"/>
            <p:cNvSpPr txBox="1"/>
            <p:nvPr userDrawn="1"/>
          </p:nvSpPr>
          <p:spPr bwMode="gray">
            <a:xfrm>
              <a:off x="-525987" y="1610697"/>
              <a:ext cx="261938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r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4,96</a:t>
              </a:r>
            </a:p>
          </p:txBody>
        </p:sp>
        <p:cxnSp>
          <p:nvCxnSpPr>
            <p:cNvPr id="51" name="Gerade Verbindung 50"/>
            <p:cNvCxnSpPr/>
            <p:nvPr userDrawn="1"/>
          </p:nvCxnSpPr>
          <p:spPr bwMode="gray">
            <a:xfrm rot="16200000" flipV="1">
              <a:off x="10040804" y="1568571"/>
              <a:ext cx="0" cy="141046"/>
            </a:xfrm>
            <a:prstGeom prst="line">
              <a:avLst/>
            </a:prstGeom>
            <a:ln w="6350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 rot="16200000" flipV="1">
              <a:off x="10040804" y="6195782"/>
              <a:ext cx="0" cy="141046"/>
            </a:xfrm>
            <a:prstGeom prst="line">
              <a:avLst/>
            </a:prstGeom>
            <a:ln w="6350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feld 52"/>
            <p:cNvSpPr txBox="1"/>
            <p:nvPr userDrawn="1"/>
          </p:nvSpPr>
          <p:spPr bwMode="gray">
            <a:xfrm>
              <a:off x="10171315" y="6236805"/>
              <a:ext cx="261938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l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7,89</a:t>
              </a:r>
            </a:p>
          </p:txBody>
        </p:sp>
        <p:sp>
          <p:nvSpPr>
            <p:cNvPr id="54" name="Textfeld 53"/>
            <p:cNvSpPr txBox="1"/>
            <p:nvPr userDrawn="1"/>
          </p:nvSpPr>
          <p:spPr bwMode="gray">
            <a:xfrm>
              <a:off x="10171315" y="4119740"/>
              <a:ext cx="261938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l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2,01</a:t>
              </a:r>
            </a:p>
          </p:txBody>
        </p:sp>
        <p:sp>
          <p:nvSpPr>
            <p:cNvPr id="55" name="Textfeld 54"/>
            <p:cNvSpPr txBox="1"/>
            <p:nvPr userDrawn="1"/>
          </p:nvSpPr>
          <p:spPr bwMode="gray">
            <a:xfrm>
              <a:off x="10171315" y="3736080"/>
              <a:ext cx="261938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l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0,95</a:t>
              </a:r>
            </a:p>
          </p:txBody>
        </p:sp>
        <p:sp>
          <p:nvSpPr>
            <p:cNvPr id="56" name="Textfeld 55"/>
            <p:cNvSpPr txBox="1"/>
            <p:nvPr userDrawn="1"/>
          </p:nvSpPr>
          <p:spPr bwMode="gray">
            <a:xfrm>
              <a:off x="10171315" y="1610697"/>
              <a:ext cx="261938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l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4,96</a:t>
              </a:r>
            </a:p>
          </p:txBody>
        </p:sp>
        <p:sp>
          <p:nvSpPr>
            <p:cNvPr id="57" name="Textfeld 56"/>
            <p:cNvSpPr txBox="1"/>
            <p:nvPr userDrawn="1"/>
          </p:nvSpPr>
          <p:spPr bwMode="gray">
            <a:xfrm>
              <a:off x="429420" y="-127679"/>
              <a:ext cx="158749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l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12,70</a:t>
              </a:r>
            </a:p>
          </p:txBody>
        </p:sp>
        <p:sp>
          <p:nvSpPr>
            <p:cNvPr id="58" name="Textfeld 57"/>
            <p:cNvSpPr txBox="1"/>
            <p:nvPr userDrawn="1"/>
          </p:nvSpPr>
          <p:spPr bwMode="gray">
            <a:xfrm>
              <a:off x="2974281" y="-127679"/>
              <a:ext cx="158749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r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4,93</a:t>
              </a:r>
            </a:p>
          </p:txBody>
        </p:sp>
        <p:sp>
          <p:nvSpPr>
            <p:cNvPr id="59" name="Textfeld 58"/>
            <p:cNvSpPr txBox="1"/>
            <p:nvPr userDrawn="1"/>
          </p:nvSpPr>
          <p:spPr bwMode="gray">
            <a:xfrm>
              <a:off x="3581673" y="-127679"/>
              <a:ext cx="158749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l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3,87</a:t>
              </a:r>
            </a:p>
          </p:txBody>
        </p:sp>
        <p:sp>
          <p:nvSpPr>
            <p:cNvPr id="60" name="Textfeld 59"/>
            <p:cNvSpPr txBox="1"/>
            <p:nvPr userDrawn="1"/>
          </p:nvSpPr>
          <p:spPr bwMode="gray">
            <a:xfrm>
              <a:off x="4575124" y="-127679"/>
              <a:ext cx="158749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r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 dirty="0">
                  <a:solidFill>
                    <a:schemeClr val="bg1"/>
                  </a:solidFill>
                </a:rPr>
                <a:t>0,52</a:t>
              </a:r>
            </a:p>
          </p:txBody>
        </p:sp>
        <p:sp>
          <p:nvSpPr>
            <p:cNvPr id="61" name="Textfeld 60"/>
            <p:cNvSpPr txBox="1"/>
            <p:nvPr userDrawn="1"/>
          </p:nvSpPr>
          <p:spPr bwMode="gray">
            <a:xfrm>
              <a:off x="5172992" y="-127679"/>
              <a:ext cx="158749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l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0,52</a:t>
              </a:r>
            </a:p>
          </p:txBody>
        </p:sp>
        <p:sp>
          <p:nvSpPr>
            <p:cNvPr id="62" name="Textfeld 61"/>
            <p:cNvSpPr txBox="1"/>
            <p:nvPr userDrawn="1"/>
          </p:nvSpPr>
          <p:spPr bwMode="gray">
            <a:xfrm>
              <a:off x="6158360" y="-127679"/>
              <a:ext cx="158749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r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3,87</a:t>
              </a:r>
            </a:p>
          </p:txBody>
        </p:sp>
        <p:sp>
          <p:nvSpPr>
            <p:cNvPr id="63" name="Textfeld 62"/>
            <p:cNvSpPr txBox="1"/>
            <p:nvPr userDrawn="1"/>
          </p:nvSpPr>
          <p:spPr bwMode="gray">
            <a:xfrm>
              <a:off x="6760990" y="-127679"/>
              <a:ext cx="158749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l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4,93</a:t>
              </a:r>
            </a:p>
          </p:txBody>
        </p:sp>
        <p:sp>
          <p:nvSpPr>
            <p:cNvPr id="64" name="Textfeld 63"/>
            <p:cNvSpPr txBox="1"/>
            <p:nvPr userDrawn="1"/>
          </p:nvSpPr>
          <p:spPr bwMode="gray">
            <a:xfrm>
              <a:off x="9328943" y="-127679"/>
              <a:ext cx="158749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r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de-DE" sz="400" noProof="0">
                  <a:solidFill>
                    <a:schemeClr val="bg1"/>
                  </a:solidFill>
                </a:rPr>
                <a:t>12,70</a:t>
              </a:r>
            </a:p>
          </p:txBody>
        </p:sp>
      </p:grpSp>
      <p:sp>
        <p:nvSpPr>
          <p:cNvPr id="8" name="Textfeld 7"/>
          <p:cNvSpPr txBox="1"/>
          <p:nvPr/>
        </p:nvSpPr>
        <p:spPr bwMode="gray">
          <a:xfrm>
            <a:off x="11286977" y="6634864"/>
            <a:ext cx="434285" cy="12065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fld id="{027FF657-6A45-4885-BB07-4B5B1A76B61E}" type="slidenum">
              <a:rPr lang="de-DE" sz="800" noProof="0" smtClean="0"/>
              <a:pPr algn="r"/>
              <a:t>‹Nr.›</a:t>
            </a:fld>
            <a:endParaRPr lang="de-DE" sz="800" noProof="0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9985438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D33B67ED-53E6-4F17-8CF6-5EB084412A39}" type="datetime1">
              <a:rPr lang="de-DE" smtClean="0"/>
              <a:t>30.01.2025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 bwMode="gray">
          <a:xfrm>
            <a:off x="10188672" y="6608576"/>
            <a:ext cx="176980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 bwMode="gray">
          <a:xfrm>
            <a:off x="10438915" y="6608576"/>
            <a:ext cx="130473" cy="154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">
                <a:noFill/>
              </a:defRPr>
            </a:lvl1pPr>
            <a:lvl2pPr marL="0">
              <a:defRPr sz="200">
                <a:noFill/>
              </a:defRPr>
            </a:lvl2pPr>
            <a:lvl3pPr marL="0">
              <a:defRPr sz="200">
                <a:noFill/>
              </a:defRPr>
            </a:lvl3pPr>
            <a:lvl4pPr marL="0">
              <a:defRPr sz="200">
                <a:noFill/>
              </a:defRPr>
            </a:lvl4pPr>
            <a:lvl5pPr marL="0">
              <a:defRPr sz="200">
                <a:noFill/>
              </a:defRPr>
            </a:lvl5pPr>
            <a:lvl6pPr marL="0">
              <a:defRPr sz="200">
                <a:noFill/>
              </a:defRPr>
            </a:lvl6pPr>
            <a:lvl7pPr marL="0">
              <a:defRPr sz="200">
                <a:noFill/>
              </a:defRPr>
            </a:lvl7pPr>
            <a:lvl8pPr marL="0">
              <a:defRPr sz="200">
                <a:noFill/>
              </a:defRPr>
            </a:lvl8pPr>
            <a:lvl9pPr marL="0">
              <a:defRPr sz="200">
                <a:noFill/>
              </a:defRPr>
            </a:lvl9pPr>
          </a:lstStyle>
          <a:p>
            <a:fld id="{022DAFB6-0E23-4841-B06A-6B63065DCD0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817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3" r:id="rId3"/>
    <p:sldLayoutId id="2147483666" r:id="rId4"/>
    <p:sldLayoutId id="2147483679" r:id="rId5"/>
    <p:sldLayoutId id="2147483676" r:id="rId6"/>
    <p:sldLayoutId id="2147483675" r:id="rId7"/>
    <p:sldLayoutId id="2147483674" r:id="rId8"/>
    <p:sldLayoutId id="2147483678" r:id="rId9"/>
    <p:sldLayoutId id="2147483677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spcBef>
          <a:spcPts val="1200"/>
        </a:spcBef>
        <a:buFont typeface="Segoe UI" panose="020B0502040204020203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spcBef>
          <a:spcPts val="1200"/>
        </a:spcBef>
        <a:buFont typeface="Segoe UI" panose="020B0502040204020203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1200"/>
        </a:spcBef>
        <a:buFont typeface="Segoe UI" panose="020B0502040204020203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spcBef>
          <a:spcPts val="1200"/>
        </a:spcBef>
        <a:buFont typeface="Segoe UI" panose="020B0502040204020203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spcBef>
          <a:spcPts val="1200"/>
        </a:spcBef>
        <a:buFont typeface="Segoe UI" panose="020B0502040204020203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180000" algn="l" defTabSz="914400" rtl="0" eaLnBrk="1" latinLnBrk="0" hangingPunct="1">
        <a:spcBef>
          <a:spcPts val="1200"/>
        </a:spcBef>
        <a:buFont typeface="Segoe UI" panose="020B0502040204020203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00" indent="-180000" algn="l" defTabSz="914400" rtl="0" eaLnBrk="1" latinLnBrk="0" hangingPunct="1">
        <a:spcBef>
          <a:spcPts val="1200"/>
        </a:spcBef>
        <a:buFont typeface="Segoe UI" panose="020B0502040204020203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spcBef>
          <a:spcPts val="1200"/>
        </a:spcBef>
        <a:buFont typeface="Segoe UI" panose="020B0502040204020203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3" Type="http://schemas.openxmlformats.org/officeDocument/2006/relationships/image" Target="../media/image47.svg"/><Relationship Id="rId21" Type="http://schemas.openxmlformats.org/officeDocument/2006/relationships/image" Target="../media/image65.svg"/><Relationship Id="rId34" Type="http://schemas.openxmlformats.org/officeDocument/2006/relationships/image" Target="../media/image78.png"/><Relationship Id="rId42" Type="http://schemas.openxmlformats.org/officeDocument/2006/relationships/image" Target="../media/image86.jpe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5" Type="http://schemas.openxmlformats.org/officeDocument/2006/relationships/image" Target="../media/image69.svg"/><Relationship Id="rId33" Type="http://schemas.openxmlformats.org/officeDocument/2006/relationships/image" Target="../media/image77.jpeg"/><Relationship Id="rId38" Type="http://schemas.openxmlformats.org/officeDocument/2006/relationships/image" Target="../media/image82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svg"/><Relationship Id="rId41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23" Type="http://schemas.openxmlformats.org/officeDocument/2006/relationships/image" Target="../media/image67.sv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31" Type="http://schemas.openxmlformats.org/officeDocument/2006/relationships/image" Target="../media/image75.png"/><Relationship Id="rId44" Type="http://schemas.openxmlformats.org/officeDocument/2006/relationships/image" Target="../media/image88.jpe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svg"/><Relationship Id="rId30" Type="http://schemas.openxmlformats.org/officeDocument/2006/relationships/image" Target="../media/image74.png"/><Relationship Id="rId35" Type="http://schemas.openxmlformats.org/officeDocument/2006/relationships/image" Target="../media/image79.jpeg"/><Relationship Id="rId43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1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11" Type="http://schemas.openxmlformats.org/officeDocument/2006/relationships/image" Target="../media/image16.png"/><Relationship Id="rId5" Type="http://schemas.openxmlformats.org/officeDocument/2006/relationships/image" Target="../media/image39.png"/><Relationship Id="rId10" Type="http://schemas.openxmlformats.org/officeDocument/2006/relationships/image" Target="../media/image15.svg"/><Relationship Id="rId4" Type="http://schemas.openxmlformats.org/officeDocument/2006/relationships/image" Target="../media/image38.sv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CA52AB1-BCED-4454-94EA-24F927BF810E}"/>
              </a:ext>
            </a:extLst>
          </p:cNvPr>
          <p:cNvSpPr/>
          <p:nvPr/>
        </p:nvSpPr>
        <p:spPr bwMode="gray">
          <a:xfrm>
            <a:off x="0" y="4961617"/>
            <a:ext cx="7707086" cy="771563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AC03B19-E6F4-42A4-BB7A-E6F83BACBDF2}"/>
              </a:ext>
            </a:extLst>
          </p:cNvPr>
          <p:cNvSpPr txBox="1"/>
          <p:nvPr/>
        </p:nvSpPr>
        <p:spPr>
          <a:xfrm>
            <a:off x="0" y="5068371"/>
            <a:ext cx="815602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bg1"/>
                </a:solidFill>
              </a:rPr>
              <a:t>DIVERSITY AND INCLUSION AT BAWAG GROUP</a:t>
            </a:r>
            <a:endParaRPr lang="de-A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496D74A2-754E-488E-AFD2-11080E168BF5}"/>
              </a:ext>
            </a:extLst>
          </p:cNvPr>
          <p:cNvSpPr txBox="1">
            <a:spLocks/>
          </p:cNvSpPr>
          <p:nvPr/>
        </p:nvSpPr>
        <p:spPr bwMode="gray">
          <a:xfrm>
            <a:off x="1157855" y="427319"/>
            <a:ext cx="4681183" cy="46454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latin typeface="+mj-lt"/>
                <a:ea typeface="+mj-ea"/>
                <a:cs typeface="+mj-cs"/>
              </a:rPr>
              <a:t>RELIGION &amp; BELIEFS </a:t>
            </a:r>
          </a:p>
        </p:txBody>
      </p:sp>
      <p:sp>
        <p:nvSpPr>
          <p:cNvPr id="7" name="Oval 51">
            <a:extLst>
              <a:ext uri="{FF2B5EF4-FFF2-40B4-BE49-F238E27FC236}">
                <a16:creationId xmlns:a16="http://schemas.microsoft.com/office/drawing/2014/main" id="{05F2E923-8573-46E1-A8F1-193F6B90E60D}"/>
              </a:ext>
            </a:extLst>
          </p:cNvPr>
          <p:cNvSpPr/>
          <p:nvPr/>
        </p:nvSpPr>
        <p:spPr>
          <a:xfrm>
            <a:off x="382851" y="326251"/>
            <a:ext cx="639045" cy="6666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C5774A1-F6D1-427C-B946-A0A57D3F98D1}"/>
              </a:ext>
            </a:extLst>
          </p:cNvPr>
          <p:cNvSpPr/>
          <p:nvPr/>
        </p:nvSpPr>
        <p:spPr>
          <a:xfrm>
            <a:off x="6971380" y="2681643"/>
            <a:ext cx="4992020" cy="401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 </a:t>
            </a:r>
            <a:r>
              <a:rPr lang="en-US" sz="1400" b="1" dirty="0"/>
              <a:t>tolerate different religious beliefs, political opinions, and philosophical beliefs. </a:t>
            </a:r>
            <a:r>
              <a:rPr lang="en-US" sz="1400" dirty="0"/>
              <a:t>We strive to avoid conflicts by talking to each other and trying to understand and respect different point of view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endParaRPr lang="en-US" sz="1400" dirty="0"/>
          </a:p>
          <a:p>
            <a:pPr marL="171450" indent="-17145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Religious affiliation, world view or lifestyle are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a typeface="Times New Roman" panose="02020603050405020304" pitchFamily="18" charset="0"/>
              </a:rPr>
              <a:t>not considered </a:t>
            </a:r>
            <a:r>
              <a:rPr lang="en-US" sz="1400" dirty="0">
                <a:ea typeface="Times New Roman" panose="02020603050405020304" pitchFamily="18" charset="0"/>
              </a:rPr>
              <a:t>in any decisions, such as</a:t>
            </a:r>
          </a:p>
          <a:p>
            <a:pPr marL="742950" lvl="1" indent="-285750">
              <a:lnSpc>
                <a:spcPct val="115000"/>
              </a:lnSpc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ea typeface="Times New Roman" panose="02020603050405020304" pitchFamily="18" charset="0"/>
              </a:rPr>
              <a:t>Recruiting process</a:t>
            </a:r>
          </a:p>
          <a:p>
            <a:pPr marL="742950" lvl="1" indent="-285750">
              <a:lnSpc>
                <a:spcPct val="115000"/>
              </a:lnSpc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ea typeface="Times New Roman" panose="02020603050405020304" pitchFamily="18" charset="0"/>
              </a:rPr>
              <a:t>Job assignments</a:t>
            </a:r>
          </a:p>
          <a:p>
            <a:pPr marL="742950" lvl="1" indent="-285750">
              <a:lnSpc>
                <a:spcPct val="115000"/>
              </a:lnSpc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ea typeface="Times New Roman" panose="02020603050405020304" pitchFamily="18" charset="0"/>
              </a:rPr>
              <a:t>Promotions</a:t>
            </a:r>
          </a:p>
          <a:p>
            <a:pPr marL="742950" lvl="1" indent="-285750">
              <a:lnSpc>
                <a:spcPct val="115000"/>
              </a:lnSpc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ea typeface="Times New Roman" panose="02020603050405020304" pitchFamily="18" charset="0"/>
              </a:rPr>
              <a:t>Remuneration</a:t>
            </a:r>
          </a:p>
          <a:p>
            <a:pPr marL="742950" lvl="1" indent="-285750">
              <a:lnSpc>
                <a:spcPct val="115000"/>
              </a:lnSpc>
              <a:spcAft>
                <a:spcPts val="300"/>
              </a:spcAft>
              <a:buFont typeface="Symbol" panose="05050102010706020507" pitchFamily="18" charset="2"/>
              <a:buChar char="-"/>
            </a:pPr>
            <a:endParaRPr lang="de-AT" sz="1400" dirty="0"/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 encourage employees and managers to respect practices of religion when </a:t>
            </a:r>
            <a:r>
              <a:rPr lang="en-US" sz="1400" b="1" dirty="0"/>
              <a:t>scheduling working hours or</a:t>
            </a:r>
            <a:r>
              <a:rPr lang="en-US" sz="1400" dirty="0"/>
              <a:t> </a:t>
            </a:r>
            <a:r>
              <a:rPr lang="en-US" sz="1400" b="1" dirty="0"/>
              <a:t>breaks </a:t>
            </a:r>
            <a:r>
              <a:rPr lang="en-US" sz="1400" dirty="0"/>
              <a:t>(whenever possible)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A23F4EA-8677-4037-A08B-B9257FC45623}"/>
              </a:ext>
            </a:extLst>
          </p:cNvPr>
          <p:cNvSpPr txBox="1"/>
          <p:nvPr/>
        </p:nvSpPr>
        <p:spPr>
          <a:xfrm>
            <a:off x="7011448" y="2207120"/>
            <a:ext cx="175807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AU" sz="1400" b="1" dirty="0"/>
              <a:t>Our measures:</a:t>
            </a:r>
          </a:p>
        </p:txBody>
      </p:sp>
      <p:pic>
        <p:nvPicPr>
          <p:cNvPr id="12" name="Grafik 11" descr="Gruppieren">
            <a:extLst>
              <a:ext uri="{FF2B5EF4-FFF2-40B4-BE49-F238E27FC236}">
                <a16:creationId xmlns:a16="http://schemas.microsoft.com/office/drawing/2014/main" id="{19C1B7BE-15B7-4567-AF2C-1AECE7DF8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328" y="467587"/>
            <a:ext cx="368089" cy="38401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9974CAC-F492-4365-85FA-CD40A6D80FAF}"/>
              </a:ext>
            </a:extLst>
          </p:cNvPr>
          <p:cNvSpPr txBox="1"/>
          <p:nvPr/>
        </p:nvSpPr>
        <p:spPr>
          <a:xfrm>
            <a:off x="3875314" y="2404646"/>
            <a:ext cx="2916011" cy="22621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713766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713766"/>
                </a:solidFill>
              </a:rPr>
              <a:t>All major religious groups are represented among BAWAG Group employees</a:t>
            </a:r>
          </a:p>
          <a:p>
            <a:pPr>
              <a:spcAft>
                <a:spcPts val="600"/>
              </a:spcAft>
            </a:pPr>
            <a:endParaRPr lang="en-US" sz="1400" b="1" dirty="0">
              <a:solidFill>
                <a:srgbClr val="713766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713766"/>
                </a:solidFill>
              </a:rPr>
              <a:t>Tolerance and sensibility in multi-cultural teams is important to us as an organization</a:t>
            </a:r>
            <a:endParaRPr lang="de-AT" sz="1400" b="1" dirty="0">
              <a:solidFill>
                <a:srgbClr val="713766"/>
              </a:solidFill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2B6C496-3F08-414E-8485-4C70EBA2F648}"/>
              </a:ext>
            </a:extLst>
          </p:cNvPr>
          <p:cNvGrpSpPr/>
          <p:nvPr/>
        </p:nvGrpSpPr>
        <p:grpSpPr>
          <a:xfrm>
            <a:off x="10499681" y="255032"/>
            <a:ext cx="1220159" cy="550656"/>
            <a:chOff x="8529624" y="255032"/>
            <a:chExt cx="991220" cy="550656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5F4D38C9-9EBA-4954-A8BB-FB2C57D73E3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97244" y="526216"/>
              <a:ext cx="723600" cy="265186"/>
              <a:chOff x="10863263" y="-79375"/>
              <a:chExt cx="1420812" cy="520700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04F54EC6-8222-43B0-928B-CB8B08D225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63263" y="185737"/>
                <a:ext cx="242887" cy="203200"/>
              </a:xfrm>
              <a:custGeom>
                <a:avLst/>
                <a:gdLst>
                  <a:gd name="T0" fmla="*/ 36 w 65"/>
                  <a:gd name="T1" fmla="*/ 54 h 54"/>
                  <a:gd name="T2" fmla="*/ 0 w 65"/>
                  <a:gd name="T3" fmla="*/ 27 h 54"/>
                  <a:gd name="T4" fmla="*/ 36 w 65"/>
                  <a:gd name="T5" fmla="*/ 0 h 54"/>
                  <a:gd name="T6" fmla="*/ 63 w 65"/>
                  <a:gd name="T7" fmla="*/ 8 h 54"/>
                  <a:gd name="T8" fmla="*/ 64 w 65"/>
                  <a:gd name="T9" fmla="*/ 8 h 54"/>
                  <a:gd name="T10" fmla="*/ 58 w 65"/>
                  <a:gd name="T11" fmla="*/ 16 h 54"/>
                  <a:gd name="T12" fmla="*/ 57 w 65"/>
                  <a:gd name="T13" fmla="*/ 15 h 54"/>
                  <a:gd name="T14" fmla="*/ 36 w 65"/>
                  <a:gd name="T15" fmla="*/ 9 h 54"/>
                  <a:gd name="T16" fmla="*/ 12 w 65"/>
                  <a:gd name="T17" fmla="*/ 27 h 54"/>
                  <a:gd name="T18" fmla="*/ 36 w 65"/>
                  <a:gd name="T19" fmla="*/ 45 h 54"/>
                  <a:gd name="T20" fmla="*/ 55 w 65"/>
                  <a:gd name="T21" fmla="*/ 40 h 54"/>
                  <a:gd name="T22" fmla="*/ 55 w 65"/>
                  <a:gd name="T23" fmla="*/ 32 h 54"/>
                  <a:gd name="T24" fmla="*/ 31 w 65"/>
                  <a:gd name="T25" fmla="*/ 32 h 54"/>
                  <a:gd name="T26" fmla="*/ 31 w 65"/>
                  <a:gd name="T27" fmla="*/ 23 h 54"/>
                  <a:gd name="T28" fmla="*/ 65 w 65"/>
                  <a:gd name="T29" fmla="*/ 23 h 54"/>
                  <a:gd name="T30" fmla="*/ 65 w 65"/>
                  <a:gd name="T31" fmla="*/ 45 h 54"/>
                  <a:gd name="T32" fmla="*/ 65 w 65"/>
                  <a:gd name="T33" fmla="*/ 45 h 54"/>
                  <a:gd name="T34" fmla="*/ 36 w 65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4">
                    <a:moveTo>
                      <a:pt x="36" y="54"/>
                    </a:moveTo>
                    <a:cubicBezTo>
                      <a:pt x="14" y="54"/>
                      <a:pt x="0" y="44"/>
                      <a:pt x="0" y="27"/>
                    </a:cubicBezTo>
                    <a:cubicBezTo>
                      <a:pt x="0" y="10"/>
                      <a:pt x="14" y="0"/>
                      <a:pt x="36" y="0"/>
                    </a:cubicBezTo>
                    <a:cubicBezTo>
                      <a:pt x="48" y="0"/>
                      <a:pt x="57" y="2"/>
                      <a:pt x="63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3" y="11"/>
                      <a:pt x="48" y="9"/>
                      <a:pt x="36" y="9"/>
                    </a:cubicBezTo>
                    <a:cubicBezTo>
                      <a:pt x="20" y="9"/>
                      <a:pt x="12" y="15"/>
                      <a:pt x="12" y="27"/>
                    </a:cubicBezTo>
                    <a:cubicBezTo>
                      <a:pt x="12" y="39"/>
                      <a:pt x="19" y="45"/>
                      <a:pt x="36" y="45"/>
                    </a:cubicBezTo>
                    <a:cubicBezTo>
                      <a:pt x="44" y="45"/>
                      <a:pt x="51" y="43"/>
                      <a:pt x="55" y="4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58" y="51"/>
                      <a:pt x="49" y="54"/>
                      <a:pt x="36" y="54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0DD8F51D-7132-48DD-A8B3-48221E0524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58538" y="238125"/>
                <a:ext cx="128587" cy="146050"/>
              </a:xfrm>
              <a:custGeom>
                <a:avLst/>
                <a:gdLst>
                  <a:gd name="T0" fmla="*/ 10 w 34"/>
                  <a:gd name="T1" fmla="*/ 39 h 39"/>
                  <a:gd name="T2" fmla="*/ 0 w 34"/>
                  <a:gd name="T3" fmla="*/ 39 h 39"/>
                  <a:gd name="T4" fmla="*/ 0 w 34"/>
                  <a:gd name="T5" fmla="*/ 1 h 39"/>
                  <a:gd name="T6" fmla="*/ 10 w 34"/>
                  <a:gd name="T7" fmla="*/ 1 h 39"/>
                  <a:gd name="T8" fmla="*/ 10 w 34"/>
                  <a:gd name="T9" fmla="*/ 5 h 39"/>
                  <a:gd name="T10" fmla="*/ 32 w 34"/>
                  <a:gd name="T11" fmla="*/ 0 h 39"/>
                  <a:gd name="T12" fmla="*/ 34 w 34"/>
                  <a:gd name="T13" fmla="*/ 0 h 39"/>
                  <a:gd name="T14" fmla="*/ 34 w 34"/>
                  <a:gd name="T15" fmla="*/ 10 h 39"/>
                  <a:gd name="T16" fmla="*/ 32 w 34"/>
                  <a:gd name="T17" fmla="*/ 10 h 39"/>
                  <a:gd name="T18" fmla="*/ 10 w 34"/>
                  <a:gd name="T19" fmla="*/ 14 h 39"/>
                  <a:gd name="T20" fmla="*/ 10 w 34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1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2"/>
                      <a:pt x="23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2" y="9"/>
                      <a:pt x="16" y="10"/>
                      <a:pt x="10" y="14"/>
                    </a:cubicBez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227D00C2-D92A-40A8-B44A-659CD5595CE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04588" y="238125"/>
                <a:ext cx="211137" cy="150813"/>
              </a:xfrm>
              <a:custGeom>
                <a:avLst/>
                <a:gdLst>
                  <a:gd name="T0" fmla="*/ 28 w 56"/>
                  <a:gd name="T1" fmla="*/ 40 h 40"/>
                  <a:gd name="T2" fmla="*/ 0 w 56"/>
                  <a:gd name="T3" fmla="*/ 20 h 40"/>
                  <a:gd name="T4" fmla="*/ 28 w 56"/>
                  <a:gd name="T5" fmla="*/ 0 h 40"/>
                  <a:gd name="T6" fmla="*/ 56 w 56"/>
                  <a:gd name="T7" fmla="*/ 20 h 40"/>
                  <a:gd name="T8" fmla="*/ 28 w 56"/>
                  <a:gd name="T9" fmla="*/ 40 h 40"/>
                  <a:gd name="T10" fmla="*/ 28 w 56"/>
                  <a:gd name="T11" fmla="*/ 8 h 40"/>
                  <a:gd name="T12" fmla="*/ 11 w 56"/>
                  <a:gd name="T13" fmla="*/ 20 h 40"/>
                  <a:gd name="T14" fmla="*/ 28 w 56"/>
                  <a:gd name="T15" fmla="*/ 31 h 40"/>
                  <a:gd name="T16" fmla="*/ 45 w 56"/>
                  <a:gd name="T17" fmla="*/ 20 h 40"/>
                  <a:gd name="T18" fmla="*/ 28 w 56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28" y="40"/>
                    </a:moveTo>
                    <a:cubicBezTo>
                      <a:pt x="12" y="40"/>
                      <a:pt x="0" y="32"/>
                      <a:pt x="0" y="20"/>
                    </a:cubicBezTo>
                    <a:cubicBezTo>
                      <a:pt x="0" y="8"/>
                      <a:pt x="12" y="0"/>
                      <a:pt x="28" y="0"/>
                    </a:cubicBezTo>
                    <a:cubicBezTo>
                      <a:pt x="45" y="0"/>
                      <a:pt x="56" y="8"/>
                      <a:pt x="56" y="20"/>
                    </a:cubicBezTo>
                    <a:cubicBezTo>
                      <a:pt x="56" y="32"/>
                      <a:pt x="45" y="40"/>
                      <a:pt x="28" y="40"/>
                    </a:cubicBezTo>
                    <a:close/>
                    <a:moveTo>
                      <a:pt x="28" y="8"/>
                    </a:moveTo>
                    <a:cubicBezTo>
                      <a:pt x="20" y="8"/>
                      <a:pt x="11" y="10"/>
                      <a:pt x="11" y="20"/>
                    </a:cubicBezTo>
                    <a:cubicBezTo>
                      <a:pt x="11" y="29"/>
                      <a:pt x="20" y="31"/>
                      <a:pt x="28" y="31"/>
                    </a:cubicBezTo>
                    <a:cubicBezTo>
                      <a:pt x="36" y="31"/>
                      <a:pt x="45" y="29"/>
                      <a:pt x="45" y="20"/>
                    </a:cubicBezTo>
                    <a:cubicBezTo>
                      <a:pt x="45" y="10"/>
                      <a:pt x="35" y="8"/>
                      <a:pt x="28" y="8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8CF8DBB3-E824-4E07-A0B9-60C974D433B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2238" y="242887"/>
                <a:ext cx="187325" cy="146050"/>
              </a:xfrm>
              <a:custGeom>
                <a:avLst/>
                <a:gdLst>
                  <a:gd name="T0" fmla="*/ 18 w 50"/>
                  <a:gd name="T1" fmla="*/ 39 h 39"/>
                  <a:gd name="T2" fmla="*/ 0 w 50"/>
                  <a:gd name="T3" fmla="*/ 22 h 39"/>
                  <a:gd name="T4" fmla="*/ 0 w 50"/>
                  <a:gd name="T5" fmla="*/ 0 h 39"/>
                  <a:gd name="T6" fmla="*/ 11 w 50"/>
                  <a:gd name="T7" fmla="*/ 0 h 39"/>
                  <a:gd name="T8" fmla="*/ 11 w 50"/>
                  <a:gd name="T9" fmla="*/ 22 h 39"/>
                  <a:gd name="T10" fmla="*/ 20 w 50"/>
                  <a:gd name="T11" fmla="*/ 30 h 39"/>
                  <a:gd name="T12" fmla="*/ 39 w 50"/>
                  <a:gd name="T13" fmla="*/ 26 h 39"/>
                  <a:gd name="T14" fmla="*/ 39 w 50"/>
                  <a:gd name="T15" fmla="*/ 0 h 39"/>
                  <a:gd name="T16" fmla="*/ 50 w 50"/>
                  <a:gd name="T17" fmla="*/ 0 h 39"/>
                  <a:gd name="T18" fmla="*/ 50 w 50"/>
                  <a:gd name="T19" fmla="*/ 38 h 39"/>
                  <a:gd name="T20" fmla="*/ 39 w 50"/>
                  <a:gd name="T21" fmla="*/ 38 h 39"/>
                  <a:gd name="T22" fmla="*/ 39 w 50"/>
                  <a:gd name="T23" fmla="*/ 34 h 39"/>
                  <a:gd name="T24" fmla="*/ 18 w 5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9">
                    <a:moveTo>
                      <a:pt x="18" y="39"/>
                    </a:moveTo>
                    <a:cubicBezTo>
                      <a:pt x="6" y="39"/>
                      <a:pt x="0" y="33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8"/>
                      <a:pt x="13" y="30"/>
                      <a:pt x="20" y="30"/>
                    </a:cubicBezTo>
                    <a:cubicBezTo>
                      <a:pt x="28" y="30"/>
                      <a:pt x="33" y="28"/>
                      <a:pt x="39" y="2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4" y="36"/>
                      <a:pt x="27" y="39"/>
                      <a:pt x="18" y="39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D002FE71-4F60-40A0-9583-63A43746C95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88775" y="238125"/>
                <a:ext cx="198437" cy="203200"/>
              </a:xfrm>
              <a:custGeom>
                <a:avLst/>
                <a:gdLst>
                  <a:gd name="T0" fmla="*/ 11 w 53"/>
                  <a:gd name="T1" fmla="*/ 54 h 54"/>
                  <a:gd name="T2" fmla="*/ 0 w 53"/>
                  <a:gd name="T3" fmla="*/ 54 h 54"/>
                  <a:gd name="T4" fmla="*/ 0 w 53"/>
                  <a:gd name="T5" fmla="*/ 1 h 54"/>
                  <a:gd name="T6" fmla="*/ 10 w 53"/>
                  <a:gd name="T7" fmla="*/ 1 h 54"/>
                  <a:gd name="T8" fmla="*/ 10 w 53"/>
                  <a:gd name="T9" fmla="*/ 4 h 54"/>
                  <a:gd name="T10" fmla="*/ 29 w 53"/>
                  <a:gd name="T11" fmla="*/ 0 h 54"/>
                  <a:gd name="T12" fmla="*/ 53 w 53"/>
                  <a:gd name="T13" fmla="*/ 20 h 54"/>
                  <a:gd name="T14" fmla="*/ 29 w 53"/>
                  <a:gd name="T15" fmla="*/ 40 h 54"/>
                  <a:gd name="T16" fmla="*/ 11 w 53"/>
                  <a:gd name="T17" fmla="*/ 36 h 54"/>
                  <a:gd name="T18" fmla="*/ 11 w 53"/>
                  <a:gd name="T19" fmla="*/ 54 h 54"/>
                  <a:gd name="T20" fmla="*/ 11 w 53"/>
                  <a:gd name="T21" fmla="*/ 27 h 54"/>
                  <a:gd name="T22" fmla="*/ 28 w 53"/>
                  <a:gd name="T23" fmla="*/ 31 h 54"/>
                  <a:gd name="T24" fmla="*/ 42 w 53"/>
                  <a:gd name="T25" fmla="*/ 20 h 54"/>
                  <a:gd name="T26" fmla="*/ 28 w 53"/>
                  <a:gd name="T27" fmla="*/ 8 h 54"/>
                  <a:gd name="T28" fmla="*/ 11 w 53"/>
                  <a:gd name="T29" fmla="*/ 12 h 54"/>
                  <a:gd name="T30" fmla="*/ 11 w 53"/>
                  <a:gd name="T3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4">
                    <a:moveTo>
                      <a:pt x="11" y="54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2"/>
                      <a:pt x="21" y="0"/>
                      <a:pt x="29" y="0"/>
                    </a:cubicBezTo>
                    <a:cubicBezTo>
                      <a:pt x="43" y="0"/>
                      <a:pt x="53" y="8"/>
                      <a:pt x="53" y="20"/>
                    </a:cubicBezTo>
                    <a:cubicBezTo>
                      <a:pt x="53" y="32"/>
                      <a:pt x="43" y="40"/>
                      <a:pt x="29" y="40"/>
                    </a:cubicBezTo>
                    <a:cubicBezTo>
                      <a:pt x="21" y="40"/>
                      <a:pt x="16" y="38"/>
                      <a:pt x="11" y="36"/>
                    </a:cubicBezTo>
                    <a:lnTo>
                      <a:pt x="11" y="54"/>
                    </a:lnTo>
                    <a:close/>
                    <a:moveTo>
                      <a:pt x="11" y="27"/>
                    </a:moveTo>
                    <a:cubicBezTo>
                      <a:pt x="17" y="30"/>
                      <a:pt x="21" y="31"/>
                      <a:pt x="28" y="31"/>
                    </a:cubicBezTo>
                    <a:cubicBezTo>
                      <a:pt x="33" y="31"/>
                      <a:pt x="42" y="30"/>
                      <a:pt x="42" y="20"/>
                    </a:cubicBezTo>
                    <a:cubicBezTo>
                      <a:pt x="42" y="10"/>
                      <a:pt x="33" y="8"/>
                      <a:pt x="28" y="8"/>
                    </a:cubicBezTo>
                    <a:cubicBezTo>
                      <a:pt x="20" y="8"/>
                      <a:pt x="17" y="10"/>
                      <a:pt x="11" y="12"/>
                    </a:cubicBez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94C98CA1-12A1-4EA2-95AB-F3C1F96B34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39600" y="-68263"/>
                <a:ext cx="244475" cy="198438"/>
              </a:xfrm>
              <a:custGeom>
                <a:avLst/>
                <a:gdLst>
                  <a:gd name="T0" fmla="*/ 31 w 65"/>
                  <a:gd name="T1" fmla="*/ 22 h 53"/>
                  <a:gd name="T2" fmla="*/ 31 w 65"/>
                  <a:gd name="T3" fmla="*/ 32 h 53"/>
                  <a:gd name="T4" fmla="*/ 55 w 65"/>
                  <a:gd name="T5" fmla="*/ 32 h 53"/>
                  <a:gd name="T6" fmla="*/ 55 w 65"/>
                  <a:gd name="T7" fmla="*/ 40 h 53"/>
                  <a:gd name="T8" fmla="*/ 36 w 65"/>
                  <a:gd name="T9" fmla="*/ 44 h 53"/>
                  <a:gd name="T10" fmla="*/ 12 w 65"/>
                  <a:gd name="T11" fmla="*/ 26 h 53"/>
                  <a:gd name="T12" fmla="*/ 36 w 65"/>
                  <a:gd name="T13" fmla="*/ 9 h 53"/>
                  <a:gd name="T14" fmla="*/ 57 w 65"/>
                  <a:gd name="T15" fmla="*/ 15 h 53"/>
                  <a:gd name="T16" fmla="*/ 58 w 65"/>
                  <a:gd name="T17" fmla="*/ 16 h 53"/>
                  <a:gd name="T18" fmla="*/ 64 w 65"/>
                  <a:gd name="T19" fmla="*/ 8 h 53"/>
                  <a:gd name="T20" fmla="*/ 63 w 65"/>
                  <a:gd name="T21" fmla="*/ 7 h 53"/>
                  <a:gd name="T22" fmla="*/ 36 w 65"/>
                  <a:gd name="T23" fmla="*/ 0 h 53"/>
                  <a:gd name="T24" fmla="*/ 0 w 65"/>
                  <a:gd name="T25" fmla="*/ 27 h 53"/>
                  <a:gd name="T26" fmla="*/ 36 w 65"/>
                  <a:gd name="T27" fmla="*/ 53 h 53"/>
                  <a:gd name="T28" fmla="*/ 65 w 65"/>
                  <a:gd name="T29" fmla="*/ 45 h 53"/>
                  <a:gd name="T30" fmla="*/ 65 w 65"/>
                  <a:gd name="T31" fmla="*/ 44 h 53"/>
                  <a:gd name="T32" fmla="*/ 65 w 65"/>
                  <a:gd name="T33" fmla="*/ 22 h 53"/>
                  <a:gd name="T34" fmla="*/ 31 w 65"/>
                  <a:gd name="T35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3">
                    <a:moveTo>
                      <a:pt x="31" y="22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1" y="43"/>
                      <a:pt x="44" y="44"/>
                      <a:pt x="36" y="44"/>
                    </a:cubicBezTo>
                    <a:cubicBezTo>
                      <a:pt x="20" y="44"/>
                      <a:pt x="12" y="38"/>
                      <a:pt x="12" y="26"/>
                    </a:cubicBezTo>
                    <a:cubicBezTo>
                      <a:pt x="12" y="15"/>
                      <a:pt x="20" y="9"/>
                      <a:pt x="36" y="9"/>
                    </a:cubicBezTo>
                    <a:cubicBezTo>
                      <a:pt x="48" y="9"/>
                      <a:pt x="53" y="11"/>
                      <a:pt x="57" y="15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57" y="2"/>
                      <a:pt x="48" y="0"/>
                      <a:pt x="36" y="0"/>
                    </a:cubicBezTo>
                    <a:cubicBezTo>
                      <a:pt x="14" y="0"/>
                      <a:pt x="0" y="10"/>
                      <a:pt x="0" y="27"/>
                    </a:cubicBezTo>
                    <a:cubicBezTo>
                      <a:pt x="0" y="43"/>
                      <a:pt x="14" y="53"/>
                      <a:pt x="36" y="53"/>
                    </a:cubicBezTo>
                    <a:cubicBezTo>
                      <a:pt x="49" y="53"/>
                      <a:pt x="58" y="51"/>
                      <a:pt x="65" y="45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22"/>
                      <a:pt x="65" y="22"/>
                      <a:pt x="65" y="22"/>
                    </a:cubicBez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D0DDE34B-5C87-4859-8F3F-5FAE3C87B64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50675" y="-79375"/>
                <a:ext cx="282575" cy="204788"/>
              </a:xfrm>
              <a:custGeom>
                <a:avLst/>
                <a:gdLst>
                  <a:gd name="T0" fmla="*/ 88 w 178"/>
                  <a:gd name="T1" fmla="*/ 0 h 129"/>
                  <a:gd name="T2" fmla="*/ 0 w 178"/>
                  <a:gd name="T3" fmla="*/ 129 h 129"/>
                  <a:gd name="T4" fmla="*/ 29 w 178"/>
                  <a:gd name="T5" fmla="*/ 129 h 129"/>
                  <a:gd name="T6" fmla="*/ 43 w 178"/>
                  <a:gd name="T7" fmla="*/ 108 h 129"/>
                  <a:gd name="T8" fmla="*/ 133 w 178"/>
                  <a:gd name="T9" fmla="*/ 108 h 129"/>
                  <a:gd name="T10" fmla="*/ 149 w 178"/>
                  <a:gd name="T11" fmla="*/ 129 h 129"/>
                  <a:gd name="T12" fmla="*/ 178 w 178"/>
                  <a:gd name="T13" fmla="*/ 129 h 129"/>
                  <a:gd name="T14" fmla="*/ 88 w 178"/>
                  <a:gd name="T15" fmla="*/ 0 h 129"/>
                  <a:gd name="T16" fmla="*/ 119 w 178"/>
                  <a:gd name="T17" fmla="*/ 87 h 129"/>
                  <a:gd name="T18" fmla="*/ 57 w 178"/>
                  <a:gd name="T19" fmla="*/ 87 h 129"/>
                  <a:gd name="T20" fmla="*/ 88 w 178"/>
                  <a:gd name="T21" fmla="*/ 42 h 129"/>
                  <a:gd name="T22" fmla="*/ 119 w 178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29">
                    <a:moveTo>
                      <a:pt x="88" y="0"/>
                    </a:moveTo>
                    <a:lnTo>
                      <a:pt x="0" y="129"/>
                    </a:lnTo>
                    <a:lnTo>
                      <a:pt x="29" y="129"/>
                    </a:lnTo>
                    <a:lnTo>
                      <a:pt x="43" y="108"/>
                    </a:lnTo>
                    <a:lnTo>
                      <a:pt x="133" y="108"/>
                    </a:lnTo>
                    <a:lnTo>
                      <a:pt x="149" y="129"/>
                    </a:lnTo>
                    <a:lnTo>
                      <a:pt x="178" y="129"/>
                    </a:lnTo>
                    <a:lnTo>
                      <a:pt x="88" y="0"/>
                    </a:lnTo>
                    <a:close/>
                    <a:moveTo>
                      <a:pt x="119" y="87"/>
                    </a:moveTo>
                    <a:lnTo>
                      <a:pt x="57" y="87"/>
                    </a:lnTo>
                    <a:lnTo>
                      <a:pt x="88" y="42"/>
                    </a:lnTo>
                    <a:lnTo>
                      <a:pt x="119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795E0DA0-F378-488F-BE94-B6179DA103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98250" y="-76200"/>
                <a:ext cx="371475" cy="217488"/>
              </a:xfrm>
              <a:custGeom>
                <a:avLst/>
                <a:gdLst>
                  <a:gd name="T0" fmla="*/ 208 w 234"/>
                  <a:gd name="T1" fmla="*/ 5 h 137"/>
                  <a:gd name="T2" fmla="*/ 168 w 234"/>
                  <a:gd name="T3" fmla="*/ 87 h 137"/>
                  <a:gd name="T4" fmla="*/ 116 w 234"/>
                  <a:gd name="T5" fmla="*/ 0 h 137"/>
                  <a:gd name="T6" fmla="*/ 69 w 234"/>
                  <a:gd name="T7" fmla="*/ 87 h 137"/>
                  <a:gd name="T8" fmla="*/ 26 w 234"/>
                  <a:gd name="T9" fmla="*/ 5 h 137"/>
                  <a:gd name="T10" fmla="*/ 0 w 234"/>
                  <a:gd name="T11" fmla="*/ 5 h 137"/>
                  <a:gd name="T12" fmla="*/ 67 w 234"/>
                  <a:gd name="T13" fmla="*/ 137 h 137"/>
                  <a:gd name="T14" fmla="*/ 116 w 234"/>
                  <a:gd name="T15" fmla="*/ 45 h 137"/>
                  <a:gd name="T16" fmla="*/ 171 w 234"/>
                  <a:gd name="T17" fmla="*/ 137 h 137"/>
                  <a:gd name="T18" fmla="*/ 234 w 234"/>
                  <a:gd name="T19" fmla="*/ 5 h 137"/>
                  <a:gd name="T20" fmla="*/ 208 w 234"/>
                  <a:gd name="T21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4" h="137">
                    <a:moveTo>
                      <a:pt x="208" y="5"/>
                    </a:moveTo>
                    <a:lnTo>
                      <a:pt x="168" y="87"/>
                    </a:lnTo>
                    <a:lnTo>
                      <a:pt x="116" y="0"/>
                    </a:lnTo>
                    <a:lnTo>
                      <a:pt x="69" y="87"/>
                    </a:lnTo>
                    <a:lnTo>
                      <a:pt x="26" y="5"/>
                    </a:lnTo>
                    <a:lnTo>
                      <a:pt x="0" y="5"/>
                    </a:lnTo>
                    <a:lnTo>
                      <a:pt x="67" y="137"/>
                    </a:lnTo>
                    <a:lnTo>
                      <a:pt x="116" y="45"/>
                    </a:lnTo>
                    <a:lnTo>
                      <a:pt x="171" y="137"/>
                    </a:lnTo>
                    <a:lnTo>
                      <a:pt x="234" y="5"/>
                    </a:lnTo>
                    <a:lnTo>
                      <a:pt x="208" y="5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B3EA8A4F-1FE3-4998-B320-795305EB1A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36313" y="-79375"/>
                <a:ext cx="280987" cy="204788"/>
              </a:xfrm>
              <a:custGeom>
                <a:avLst/>
                <a:gdLst>
                  <a:gd name="T0" fmla="*/ 87 w 177"/>
                  <a:gd name="T1" fmla="*/ 0 h 129"/>
                  <a:gd name="T2" fmla="*/ 0 w 177"/>
                  <a:gd name="T3" fmla="*/ 129 h 129"/>
                  <a:gd name="T4" fmla="*/ 28 w 177"/>
                  <a:gd name="T5" fmla="*/ 129 h 129"/>
                  <a:gd name="T6" fmla="*/ 43 w 177"/>
                  <a:gd name="T7" fmla="*/ 108 h 129"/>
                  <a:gd name="T8" fmla="*/ 132 w 177"/>
                  <a:gd name="T9" fmla="*/ 108 h 129"/>
                  <a:gd name="T10" fmla="*/ 149 w 177"/>
                  <a:gd name="T11" fmla="*/ 129 h 129"/>
                  <a:gd name="T12" fmla="*/ 177 w 177"/>
                  <a:gd name="T13" fmla="*/ 129 h 129"/>
                  <a:gd name="T14" fmla="*/ 87 w 177"/>
                  <a:gd name="T15" fmla="*/ 0 h 129"/>
                  <a:gd name="T16" fmla="*/ 118 w 177"/>
                  <a:gd name="T17" fmla="*/ 87 h 129"/>
                  <a:gd name="T18" fmla="*/ 57 w 177"/>
                  <a:gd name="T19" fmla="*/ 87 h 129"/>
                  <a:gd name="T20" fmla="*/ 87 w 177"/>
                  <a:gd name="T21" fmla="*/ 42 h 129"/>
                  <a:gd name="T22" fmla="*/ 118 w 177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29">
                    <a:moveTo>
                      <a:pt x="87" y="0"/>
                    </a:moveTo>
                    <a:lnTo>
                      <a:pt x="0" y="129"/>
                    </a:lnTo>
                    <a:lnTo>
                      <a:pt x="28" y="129"/>
                    </a:lnTo>
                    <a:lnTo>
                      <a:pt x="43" y="108"/>
                    </a:lnTo>
                    <a:lnTo>
                      <a:pt x="132" y="108"/>
                    </a:lnTo>
                    <a:lnTo>
                      <a:pt x="149" y="129"/>
                    </a:lnTo>
                    <a:lnTo>
                      <a:pt x="177" y="129"/>
                    </a:lnTo>
                    <a:lnTo>
                      <a:pt x="87" y="0"/>
                    </a:lnTo>
                    <a:close/>
                    <a:moveTo>
                      <a:pt x="118" y="87"/>
                    </a:moveTo>
                    <a:lnTo>
                      <a:pt x="57" y="87"/>
                    </a:lnTo>
                    <a:lnTo>
                      <a:pt x="87" y="42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A29148B2-DE1E-457A-81A7-5545B971062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877550" y="-68263"/>
                <a:ext cx="236537" cy="193675"/>
              </a:xfrm>
              <a:custGeom>
                <a:avLst/>
                <a:gdLst>
                  <a:gd name="T0" fmla="*/ 54 w 63"/>
                  <a:gd name="T1" fmla="*/ 25 h 52"/>
                  <a:gd name="T2" fmla="*/ 60 w 63"/>
                  <a:gd name="T3" fmla="*/ 15 h 52"/>
                  <a:gd name="T4" fmla="*/ 35 w 63"/>
                  <a:gd name="T5" fmla="*/ 0 h 52"/>
                  <a:gd name="T6" fmla="*/ 0 w 63"/>
                  <a:gd name="T7" fmla="*/ 0 h 52"/>
                  <a:gd name="T8" fmla="*/ 0 w 63"/>
                  <a:gd name="T9" fmla="*/ 52 h 52"/>
                  <a:gd name="T10" fmla="*/ 35 w 63"/>
                  <a:gd name="T11" fmla="*/ 52 h 52"/>
                  <a:gd name="T12" fmla="*/ 63 w 63"/>
                  <a:gd name="T13" fmla="*/ 37 h 52"/>
                  <a:gd name="T14" fmla="*/ 54 w 63"/>
                  <a:gd name="T15" fmla="*/ 25 h 52"/>
                  <a:gd name="T16" fmla="*/ 34 w 63"/>
                  <a:gd name="T17" fmla="*/ 43 h 52"/>
                  <a:gd name="T18" fmla="*/ 11 w 63"/>
                  <a:gd name="T19" fmla="*/ 43 h 52"/>
                  <a:gd name="T20" fmla="*/ 11 w 63"/>
                  <a:gd name="T21" fmla="*/ 31 h 52"/>
                  <a:gd name="T22" fmla="*/ 34 w 63"/>
                  <a:gd name="T23" fmla="*/ 31 h 52"/>
                  <a:gd name="T24" fmla="*/ 52 w 63"/>
                  <a:gd name="T25" fmla="*/ 37 h 52"/>
                  <a:gd name="T26" fmla="*/ 34 w 63"/>
                  <a:gd name="T27" fmla="*/ 43 h 52"/>
                  <a:gd name="T28" fmla="*/ 11 w 63"/>
                  <a:gd name="T29" fmla="*/ 10 h 52"/>
                  <a:gd name="T30" fmla="*/ 35 w 63"/>
                  <a:gd name="T31" fmla="*/ 10 h 52"/>
                  <a:gd name="T32" fmla="*/ 49 w 63"/>
                  <a:gd name="T33" fmla="*/ 15 h 52"/>
                  <a:gd name="T34" fmla="*/ 35 w 63"/>
                  <a:gd name="T35" fmla="*/ 21 h 52"/>
                  <a:gd name="T36" fmla="*/ 11 w 63"/>
                  <a:gd name="T37" fmla="*/ 21 h 52"/>
                  <a:gd name="T38" fmla="*/ 11 w 63"/>
                  <a:gd name="T3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52">
                    <a:moveTo>
                      <a:pt x="54" y="25"/>
                    </a:moveTo>
                    <a:cubicBezTo>
                      <a:pt x="58" y="23"/>
                      <a:pt x="60" y="20"/>
                      <a:pt x="60" y="15"/>
                    </a:cubicBezTo>
                    <a:cubicBezTo>
                      <a:pt x="60" y="2"/>
                      <a:pt x="48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9" y="52"/>
                      <a:pt x="63" y="51"/>
                      <a:pt x="63" y="37"/>
                    </a:cubicBezTo>
                    <a:cubicBezTo>
                      <a:pt x="63" y="31"/>
                      <a:pt x="60" y="27"/>
                      <a:pt x="54" y="25"/>
                    </a:cubicBezTo>
                    <a:close/>
                    <a:moveTo>
                      <a:pt x="34" y="43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9" y="31"/>
                      <a:pt x="52" y="32"/>
                      <a:pt x="52" y="37"/>
                    </a:cubicBezTo>
                    <a:cubicBezTo>
                      <a:pt x="52" y="42"/>
                      <a:pt x="49" y="43"/>
                      <a:pt x="34" y="43"/>
                    </a:cubicBezTo>
                    <a:close/>
                    <a:moveTo>
                      <a:pt x="11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10"/>
                      <a:pt x="49" y="11"/>
                      <a:pt x="49" y="15"/>
                    </a:cubicBezTo>
                    <a:cubicBezTo>
                      <a:pt x="49" y="20"/>
                      <a:pt x="46" y="21"/>
                      <a:pt x="35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979E8EC8-6F6F-4E03-852D-F085C4FBE102}"/>
                </a:ext>
              </a:extLst>
            </p:cNvPr>
            <p:cNvGrpSpPr/>
            <p:nvPr userDrawn="1"/>
          </p:nvGrpSpPr>
          <p:grpSpPr>
            <a:xfrm>
              <a:off x="8529624" y="255032"/>
              <a:ext cx="241929" cy="550656"/>
              <a:chOff x="8529624" y="255032"/>
              <a:chExt cx="241929" cy="550656"/>
            </a:xfrm>
          </p:grpSpPr>
          <p:sp>
            <p:nvSpPr>
              <p:cNvPr id="16" name="Gleichschenkliges Dreieck 15">
                <a:extLst>
                  <a:ext uri="{FF2B5EF4-FFF2-40B4-BE49-F238E27FC236}">
                    <a16:creationId xmlns:a16="http://schemas.microsoft.com/office/drawing/2014/main" id="{62EC57BB-AF60-491A-983F-843D6ED755A2}"/>
                  </a:ext>
                </a:extLst>
              </p:cNvPr>
              <p:cNvSpPr/>
              <p:nvPr/>
            </p:nvSpPr>
            <p:spPr bwMode="gray">
              <a:xfrm rot="16200000">
                <a:off x="8406740" y="597776"/>
                <a:ext cx="330796" cy="85028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  <p:sp>
            <p:nvSpPr>
              <p:cNvPr id="17" name="Gleichschenkliges Dreieck 16">
                <a:extLst>
                  <a:ext uri="{FF2B5EF4-FFF2-40B4-BE49-F238E27FC236}">
                    <a16:creationId xmlns:a16="http://schemas.microsoft.com/office/drawing/2014/main" id="{923D916D-FE63-4EBC-8415-4EBC6423C066}"/>
                  </a:ext>
                </a:extLst>
              </p:cNvPr>
              <p:cNvSpPr/>
              <p:nvPr/>
            </p:nvSpPr>
            <p:spPr bwMode="gray">
              <a:xfrm rot="5400000">
                <a:off x="8425455" y="459589"/>
                <a:ext cx="550656" cy="141541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</p:grpSp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D5F88D7F-4311-47EB-B26D-DC01559DEFB9}"/>
              </a:ext>
            </a:extLst>
          </p:cNvPr>
          <p:cNvSpPr/>
          <p:nvPr/>
        </p:nvSpPr>
        <p:spPr bwMode="gray">
          <a:xfrm>
            <a:off x="3875451" y="1321398"/>
            <a:ext cx="8316549" cy="671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58B6FC0-ED49-46F0-8167-25FA007DEB6D}"/>
              </a:ext>
            </a:extLst>
          </p:cNvPr>
          <p:cNvSpPr/>
          <p:nvPr/>
        </p:nvSpPr>
        <p:spPr>
          <a:xfrm>
            <a:off x="3875314" y="1395300"/>
            <a:ext cx="8316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BAWAG Group fosters a </a:t>
            </a:r>
            <a:r>
              <a:rPr lang="en-US" sz="1400" b="1" dirty="0"/>
              <a:t>work</a:t>
            </a:r>
            <a:r>
              <a:rPr lang="en-US" sz="1400" dirty="0"/>
              <a:t> </a:t>
            </a:r>
            <a:r>
              <a:rPr lang="en-US" sz="1400" b="1" dirty="0"/>
              <a:t>climate of acceptance and understanding toward all religions</a:t>
            </a:r>
            <a:r>
              <a:rPr lang="en-US" sz="1400" dirty="0"/>
              <a:t>, </a:t>
            </a:r>
            <a:r>
              <a:rPr lang="en-US" sz="1400" b="1" dirty="0"/>
              <a:t>worldviews</a:t>
            </a:r>
            <a:r>
              <a:rPr lang="en-US" sz="1400" dirty="0"/>
              <a:t> </a:t>
            </a:r>
            <a:r>
              <a:rPr lang="en-US" sz="1400" b="1" dirty="0"/>
              <a:t>and</a:t>
            </a:r>
            <a:r>
              <a:rPr lang="en-US" sz="1400" dirty="0"/>
              <a:t> </a:t>
            </a:r>
            <a:r>
              <a:rPr lang="en-US" sz="1400" b="1" dirty="0"/>
              <a:t>lifestyles.</a:t>
            </a:r>
            <a:r>
              <a:rPr lang="en-US" sz="1400" dirty="0"/>
              <a:t> We accept and appreciate different beliefs, views and opinions.</a:t>
            </a:r>
            <a:r>
              <a:rPr lang="de-AT" sz="1400" dirty="0"/>
              <a:t> </a:t>
            </a:r>
            <a:endParaRPr lang="en-US" sz="1400" dirty="0"/>
          </a:p>
        </p:txBody>
      </p:sp>
      <p:pic>
        <p:nvPicPr>
          <p:cNvPr id="4" name="Grafik 3" descr="Ein Bild, das Person, Halstuch enthält.&#10;&#10;Automatisch generierte Beschreibung">
            <a:extLst>
              <a:ext uri="{FF2B5EF4-FFF2-40B4-BE49-F238E27FC236}">
                <a16:creationId xmlns:a16="http://schemas.microsoft.com/office/drawing/2014/main" id="{F5EE9DAD-D427-4C39-BE77-C3733B6761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9" r="-726"/>
          <a:stretch/>
        </p:blipFill>
        <p:spPr>
          <a:xfrm>
            <a:off x="0" y="1321398"/>
            <a:ext cx="3390241" cy="47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D885BA8D-34AD-4DA6-A025-308645E841EF}"/>
              </a:ext>
            </a:extLst>
          </p:cNvPr>
          <p:cNvSpPr/>
          <p:nvPr/>
        </p:nvSpPr>
        <p:spPr bwMode="gray">
          <a:xfrm>
            <a:off x="4007978" y="-1791"/>
            <a:ext cx="818635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67E0F-E78A-4FA4-90AE-2D5893E919D4}"/>
              </a:ext>
            </a:extLst>
          </p:cNvPr>
          <p:cNvSpPr/>
          <p:nvPr/>
        </p:nvSpPr>
        <p:spPr bwMode="gray">
          <a:xfrm>
            <a:off x="-2" y="0"/>
            <a:ext cx="4014197" cy="6858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FA677E15-DEE8-4466-B3BD-598C2C9B8144}"/>
              </a:ext>
            </a:extLst>
          </p:cNvPr>
          <p:cNvSpPr txBox="1">
            <a:spLocks/>
          </p:cNvSpPr>
          <p:nvPr/>
        </p:nvSpPr>
        <p:spPr bwMode="gray">
          <a:xfrm>
            <a:off x="254973" y="538401"/>
            <a:ext cx="8505847" cy="546085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</a:rPr>
              <a:t>PREVENTING 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</a:rPr>
              <a:t>UNCONSCIOUS BIAS </a:t>
            </a:r>
          </a:p>
          <a:p>
            <a:pPr marL="0" indent="0">
              <a:buNone/>
            </a:pPr>
            <a:endParaRPr lang="de-DE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A664A2E-5634-4380-AAF7-B24EDB3E26AC}"/>
              </a:ext>
            </a:extLst>
          </p:cNvPr>
          <p:cNvSpPr txBox="1"/>
          <p:nvPr/>
        </p:nvSpPr>
        <p:spPr>
          <a:xfrm>
            <a:off x="377569" y="2379656"/>
            <a:ext cx="3447330" cy="31085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Unconscious bias is a behavioral tendency to judge people and situations based on unconscious perceptual and learning mechanisms.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Over </a:t>
            </a:r>
            <a:r>
              <a:rPr lang="en-US" sz="1400" b="1" dirty="0">
                <a:solidFill>
                  <a:schemeClr val="bg1"/>
                </a:solidFill>
              </a:rPr>
              <a:t>175 biases</a:t>
            </a:r>
            <a:r>
              <a:rPr lang="en-US" sz="1400" dirty="0">
                <a:solidFill>
                  <a:schemeClr val="bg1"/>
                </a:solidFill>
              </a:rPr>
              <a:t> determine thinking and influence decisions.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First step to prevent unconscious bias is to </a:t>
            </a:r>
            <a:r>
              <a:rPr lang="en-US" sz="1400" b="1" dirty="0">
                <a:solidFill>
                  <a:schemeClr val="bg1"/>
                </a:solidFill>
              </a:rPr>
              <a:t>accept that we all have it. </a:t>
            </a:r>
            <a:r>
              <a:rPr lang="en-US" sz="1400" dirty="0">
                <a:solidFill>
                  <a:schemeClr val="bg1"/>
                </a:solidFill>
              </a:rPr>
              <a:t>By being aware of how it influences our perception and decisions, we can</a:t>
            </a:r>
            <a:r>
              <a:rPr lang="en-US" sz="1400" b="1" dirty="0">
                <a:solidFill>
                  <a:schemeClr val="bg1"/>
                </a:solidFill>
              </a:rPr>
              <a:t> face unconscious bias.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0" name="Freihandform: Form 49">
            <a:extLst>
              <a:ext uri="{FF2B5EF4-FFF2-40B4-BE49-F238E27FC236}">
                <a16:creationId xmlns:a16="http://schemas.microsoft.com/office/drawing/2014/main" id="{CAE61F2A-9585-4A33-AD63-FD8903BF3099}"/>
              </a:ext>
            </a:extLst>
          </p:cNvPr>
          <p:cNvSpPr/>
          <p:nvPr/>
        </p:nvSpPr>
        <p:spPr bwMode="gray">
          <a:xfrm>
            <a:off x="6685561" y="1364856"/>
            <a:ext cx="1392239" cy="1374151"/>
          </a:xfrm>
          <a:custGeom>
            <a:avLst/>
            <a:gdLst>
              <a:gd name="connsiteX0" fmla="*/ 1392239 w 1392239"/>
              <a:gd name="connsiteY0" fmla="*/ 0 h 1374151"/>
              <a:gd name="connsiteX1" fmla="*/ 1392239 w 1392239"/>
              <a:gd name="connsiteY1" fmla="*/ 684000 h 1374151"/>
              <a:gd name="connsiteX2" fmla="*/ 1328903 w 1392239"/>
              <a:gd name="connsiteY2" fmla="*/ 687198 h 1374151"/>
              <a:gd name="connsiteX3" fmla="*/ 686236 w 1392239"/>
              <a:gd name="connsiteY3" fmla="*/ 1329865 h 1374151"/>
              <a:gd name="connsiteX4" fmla="*/ 684000 w 1392239"/>
              <a:gd name="connsiteY4" fmla="*/ 1374151 h 1374151"/>
              <a:gd name="connsiteX5" fmla="*/ 0 w 1392239"/>
              <a:gd name="connsiteY5" fmla="*/ 1374151 h 1374151"/>
              <a:gd name="connsiteX6" fmla="*/ 5768 w 1392239"/>
              <a:gd name="connsiteY6" fmla="*/ 1259930 h 1374151"/>
              <a:gd name="connsiteX7" fmla="*/ 1258968 w 1392239"/>
              <a:gd name="connsiteY7" fmla="*/ 6730 h 1374151"/>
              <a:gd name="connsiteX8" fmla="*/ 1392239 w 1392239"/>
              <a:gd name="connsiteY8" fmla="*/ 0 h 137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2239" h="1374151">
                <a:moveTo>
                  <a:pt x="1392239" y="0"/>
                </a:moveTo>
                <a:lnTo>
                  <a:pt x="1392239" y="684000"/>
                </a:lnTo>
                <a:lnTo>
                  <a:pt x="1328903" y="687198"/>
                </a:lnTo>
                <a:cubicBezTo>
                  <a:pt x="990043" y="721612"/>
                  <a:pt x="720649" y="991005"/>
                  <a:pt x="686236" y="1329865"/>
                </a:cubicBezTo>
                <a:lnTo>
                  <a:pt x="684000" y="1374151"/>
                </a:lnTo>
                <a:lnTo>
                  <a:pt x="0" y="1374151"/>
                </a:lnTo>
                <a:lnTo>
                  <a:pt x="5768" y="1259930"/>
                </a:lnTo>
                <a:cubicBezTo>
                  <a:pt x="72873" y="599153"/>
                  <a:pt x="598191" y="73835"/>
                  <a:pt x="1258968" y="6730"/>
                </a:cubicBezTo>
                <a:lnTo>
                  <a:pt x="1392239" y="0"/>
                </a:lnTo>
                <a:close/>
              </a:path>
            </a:pathLst>
          </a:custGeom>
          <a:solidFill>
            <a:srgbClr val="F4DA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 sz="1400" dirty="0" err="1"/>
          </a:p>
        </p:txBody>
      </p: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74F5216E-74F4-4311-818A-377216A229A6}"/>
              </a:ext>
            </a:extLst>
          </p:cNvPr>
          <p:cNvSpPr/>
          <p:nvPr/>
        </p:nvSpPr>
        <p:spPr bwMode="gray">
          <a:xfrm>
            <a:off x="6685561" y="2797667"/>
            <a:ext cx="1392239" cy="1374151"/>
          </a:xfrm>
          <a:custGeom>
            <a:avLst/>
            <a:gdLst>
              <a:gd name="connsiteX0" fmla="*/ 0 w 1392239"/>
              <a:gd name="connsiteY0" fmla="*/ 0 h 1374151"/>
              <a:gd name="connsiteX1" fmla="*/ 684000 w 1392239"/>
              <a:gd name="connsiteY1" fmla="*/ 0 h 1374151"/>
              <a:gd name="connsiteX2" fmla="*/ 686236 w 1392239"/>
              <a:gd name="connsiteY2" fmla="*/ 44286 h 1374151"/>
              <a:gd name="connsiteX3" fmla="*/ 1328903 w 1392239"/>
              <a:gd name="connsiteY3" fmla="*/ 686953 h 1374151"/>
              <a:gd name="connsiteX4" fmla="*/ 1392239 w 1392239"/>
              <a:gd name="connsiteY4" fmla="*/ 690151 h 1374151"/>
              <a:gd name="connsiteX5" fmla="*/ 1392239 w 1392239"/>
              <a:gd name="connsiteY5" fmla="*/ 1374151 h 1374151"/>
              <a:gd name="connsiteX6" fmla="*/ 1258968 w 1392239"/>
              <a:gd name="connsiteY6" fmla="*/ 1367421 h 1374151"/>
              <a:gd name="connsiteX7" fmla="*/ 5768 w 1392239"/>
              <a:gd name="connsiteY7" fmla="*/ 114221 h 1374151"/>
              <a:gd name="connsiteX8" fmla="*/ 0 w 1392239"/>
              <a:gd name="connsiteY8" fmla="*/ 0 h 137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2239" h="1374151">
                <a:moveTo>
                  <a:pt x="0" y="0"/>
                </a:moveTo>
                <a:lnTo>
                  <a:pt x="684000" y="0"/>
                </a:lnTo>
                <a:lnTo>
                  <a:pt x="686236" y="44286"/>
                </a:lnTo>
                <a:cubicBezTo>
                  <a:pt x="720649" y="383146"/>
                  <a:pt x="990043" y="652540"/>
                  <a:pt x="1328903" y="686953"/>
                </a:cubicBezTo>
                <a:lnTo>
                  <a:pt x="1392239" y="690151"/>
                </a:lnTo>
                <a:lnTo>
                  <a:pt x="1392239" y="1374151"/>
                </a:lnTo>
                <a:lnTo>
                  <a:pt x="1258968" y="1367421"/>
                </a:lnTo>
                <a:cubicBezTo>
                  <a:pt x="598191" y="1300316"/>
                  <a:pt x="72873" y="774998"/>
                  <a:pt x="5768" y="114221"/>
                </a:cubicBez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 sz="1400" dirty="0" err="1"/>
          </a:p>
        </p:txBody>
      </p:sp>
      <p:sp>
        <p:nvSpPr>
          <p:cNvPr id="62" name="Freihandform: Form 61">
            <a:extLst>
              <a:ext uri="{FF2B5EF4-FFF2-40B4-BE49-F238E27FC236}">
                <a16:creationId xmlns:a16="http://schemas.microsoft.com/office/drawing/2014/main" id="{6191EB8B-40C8-45A5-8D82-C3B51B835FAB}"/>
              </a:ext>
            </a:extLst>
          </p:cNvPr>
          <p:cNvSpPr/>
          <p:nvPr/>
        </p:nvSpPr>
        <p:spPr bwMode="gray">
          <a:xfrm flipH="1">
            <a:off x="8133045" y="1364856"/>
            <a:ext cx="1392239" cy="1374151"/>
          </a:xfrm>
          <a:custGeom>
            <a:avLst/>
            <a:gdLst>
              <a:gd name="connsiteX0" fmla="*/ 1392239 w 1392239"/>
              <a:gd name="connsiteY0" fmla="*/ 0 h 1374151"/>
              <a:gd name="connsiteX1" fmla="*/ 1392239 w 1392239"/>
              <a:gd name="connsiteY1" fmla="*/ 684000 h 1374151"/>
              <a:gd name="connsiteX2" fmla="*/ 1328903 w 1392239"/>
              <a:gd name="connsiteY2" fmla="*/ 687198 h 1374151"/>
              <a:gd name="connsiteX3" fmla="*/ 686236 w 1392239"/>
              <a:gd name="connsiteY3" fmla="*/ 1329865 h 1374151"/>
              <a:gd name="connsiteX4" fmla="*/ 684000 w 1392239"/>
              <a:gd name="connsiteY4" fmla="*/ 1374151 h 1374151"/>
              <a:gd name="connsiteX5" fmla="*/ 0 w 1392239"/>
              <a:gd name="connsiteY5" fmla="*/ 1374151 h 1374151"/>
              <a:gd name="connsiteX6" fmla="*/ 5768 w 1392239"/>
              <a:gd name="connsiteY6" fmla="*/ 1259930 h 1374151"/>
              <a:gd name="connsiteX7" fmla="*/ 1258968 w 1392239"/>
              <a:gd name="connsiteY7" fmla="*/ 6730 h 1374151"/>
              <a:gd name="connsiteX8" fmla="*/ 1392239 w 1392239"/>
              <a:gd name="connsiteY8" fmla="*/ 0 h 137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2239" h="1374151">
                <a:moveTo>
                  <a:pt x="1392239" y="0"/>
                </a:moveTo>
                <a:lnTo>
                  <a:pt x="1392239" y="684000"/>
                </a:lnTo>
                <a:lnTo>
                  <a:pt x="1328903" y="687198"/>
                </a:lnTo>
                <a:cubicBezTo>
                  <a:pt x="990043" y="721612"/>
                  <a:pt x="720649" y="991005"/>
                  <a:pt x="686236" y="1329865"/>
                </a:cubicBezTo>
                <a:lnTo>
                  <a:pt x="684000" y="1374151"/>
                </a:lnTo>
                <a:lnTo>
                  <a:pt x="0" y="1374151"/>
                </a:lnTo>
                <a:lnTo>
                  <a:pt x="5768" y="1259930"/>
                </a:lnTo>
                <a:cubicBezTo>
                  <a:pt x="72873" y="599153"/>
                  <a:pt x="598191" y="73835"/>
                  <a:pt x="1258968" y="6730"/>
                </a:cubicBezTo>
                <a:lnTo>
                  <a:pt x="1392239" y="0"/>
                </a:lnTo>
                <a:close/>
              </a:path>
            </a:pathLst>
          </a:custGeom>
          <a:solidFill>
            <a:srgbClr val="FE820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 sz="1400" dirty="0" err="1">
              <a:solidFill>
                <a:srgbClr val="FF0000"/>
              </a:solidFill>
              <a:highlight>
                <a:srgbClr val="FE8201"/>
              </a:highlight>
            </a:endParaRPr>
          </a:p>
        </p:txBody>
      </p:sp>
      <p:sp>
        <p:nvSpPr>
          <p:cNvPr id="63" name="Freihandform: Form 62">
            <a:extLst>
              <a:ext uri="{FF2B5EF4-FFF2-40B4-BE49-F238E27FC236}">
                <a16:creationId xmlns:a16="http://schemas.microsoft.com/office/drawing/2014/main" id="{5F7BFB37-CE10-46DB-B1F0-7039BDAF6332}"/>
              </a:ext>
            </a:extLst>
          </p:cNvPr>
          <p:cNvSpPr/>
          <p:nvPr/>
        </p:nvSpPr>
        <p:spPr bwMode="gray">
          <a:xfrm flipH="1">
            <a:off x="8133045" y="2797667"/>
            <a:ext cx="1392239" cy="1374151"/>
          </a:xfrm>
          <a:custGeom>
            <a:avLst/>
            <a:gdLst>
              <a:gd name="connsiteX0" fmla="*/ 0 w 1392239"/>
              <a:gd name="connsiteY0" fmla="*/ 0 h 1374151"/>
              <a:gd name="connsiteX1" fmla="*/ 684000 w 1392239"/>
              <a:gd name="connsiteY1" fmla="*/ 0 h 1374151"/>
              <a:gd name="connsiteX2" fmla="*/ 686236 w 1392239"/>
              <a:gd name="connsiteY2" fmla="*/ 44286 h 1374151"/>
              <a:gd name="connsiteX3" fmla="*/ 1328903 w 1392239"/>
              <a:gd name="connsiteY3" fmla="*/ 686953 h 1374151"/>
              <a:gd name="connsiteX4" fmla="*/ 1392239 w 1392239"/>
              <a:gd name="connsiteY4" fmla="*/ 690151 h 1374151"/>
              <a:gd name="connsiteX5" fmla="*/ 1392239 w 1392239"/>
              <a:gd name="connsiteY5" fmla="*/ 1374151 h 1374151"/>
              <a:gd name="connsiteX6" fmla="*/ 1258968 w 1392239"/>
              <a:gd name="connsiteY6" fmla="*/ 1367421 h 1374151"/>
              <a:gd name="connsiteX7" fmla="*/ 5768 w 1392239"/>
              <a:gd name="connsiteY7" fmla="*/ 114221 h 1374151"/>
              <a:gd name="connsiteX8" fmla="*/ 0 w 1392239"/>
              <a:gd name="connsiteY8" fmla="*/ 0 h 137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2239" h="1374151">
                <a:moveTo>
                  <a:pt x="0" y="0"/>
                </a:moveTo>
                <a:lnTo>
                  <a:pt x="684000" y="0"/>
                </a:lnTo>
                <a:lnTo>
                  <a:pt x="686236" y="44286"/>
                </a:lnTo>
                <a:cubicBezTo>
                  <a:pt x="720649" y="383146"/>
                  <a:pt x="990043" y="652540"/>
                  <a:pt x="1328903" y="686953"/>
                </a:cubicBezTo>
                <a:lnTo>
                  <a:pt x="1392239" y="690151"/>
                </a:lnTo>
                <a:lnTo>
                  <a:pt x="1392239" y="1374151"/>
                </a:lnTo>
                <a:lnTo>
                  <a:pt x="1258968" y="1367421"/>
                </a:lnTo>
                <a:cubicBezTo>
                  <a:pt x="598191" y="1300316"/>
                  <a:pt x="72873" y="774998"/>
                  <a:pt x="5768" y="114221"/>
                </a:cubicBezTo>
                <a:lnTo>
                  <a:pt x="0" y="0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 sz="1400" dirty="0" err="1"/>
          </a:p>
        </p:txBody>
      </p: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1BE9A5FE-51C5-4E60-A03D-B6DDA5DFEB42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6816721" y="1503638"/>
            <a:ext cx="244170" cy="275891"/>
          </a:xfrm>
          <a:prstGeom prst="line">
            <a:avLst/>
          </a:prstGeom>
          <a:ln w="31750" cap="rnd">
            <a:solidFill>
              <a:srgbClr val="F4DA3D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345CAADB-F29D-48A9-A2FC-A74847573FF5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4732256" y="1524387"/>
            <a:ext cx="2055600" cy="1"/>
          </a:xfrm>
          <a:prstGeom prst="line">
            <a:avLst/>
          </a:prstGeom>
          <a:ln w="31750" cap="rnd">
            <a:solidFill>
              <a:srgbClr val="F4DA3D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13593687-4E6C-4742-A8EB-666CC7E20A5F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9430724" y="4125484"/>
            <a:ext cx="2055600" cy="1"/>
          </a:xfrm>
          <a:prstGeom prst="line">
            <a:avLst/>
          </a:prstGeom>
          <a:ln w="31750" cap="rnd">
            <a:solidFill>
              <a:srgbClr val="99000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3B2D7047-F700-4B95-A233-2C5A5F607673}"/>
              </a:ext>
            </a:extLst>
          </p:cNvPr>
          <p:cNvCxnSpPr>
            <a:cxnSpLocks/>
          </p:cNvCxnSpPr>
          <p:nvPr/>
        </p:nvCxnSpPr>
        <p:spPr bwMode="gray">
          <a:xfrm flipH="1">
            <a:off x="9383795" y="1503638"/>
            <a:ext cx="2056849" cy="0"/>
          </a:xfrm>
          <a:prstGeom prst="line">
            <a:avLst/>
          </a:prstGeom>
          <a:ln w="31750" cap="rnd">
            <a:solidFill>
              <a:srgbClr val="FE8201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E985D22C-0DDD-484B-8C5F-663102CBF8B3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4744399" y="4129243"/>
            <a:ext cx="2055600" cy="1"/>
          </a:xfrm>
          <a:prstGeom prst="line">
            <a:avLst/>
          </a:prstGeom>
          <a:ln w="31750" cap="rnd">
            <a:solidFill>
              <a:srgbClr val="7030A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feld 85">
            <a:extLst>
              <a:ext uri="{FF2B5EF4-FFF2-40B4-BE49-F238E27FC236}">
                <a16:creationId xmlns:a16="http://schemas.microsoft.com/office/drawing/2014/main" id="{8AF543DF-9468-46D6-AB1A-897F558078A7}"/>
              </a:ext>
            </a:extLst>
          </p:cNvPr>
          <p:cNvSpPr txBox="1"/>
          <p:nvPr/>
        </p:nvSpPr>
        <p:spPr>
          <a:xfrm rot="2707590">
            <a:off x="8030322" y="1822716"/>
            <a:ext cx="1620445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solidFill>
                  <a:schemeClr val="bg1"/>
                </a:solidFill>
              </a:rPr>
              <a:t>CONFIRMATION BIAS</a:t>
            </a:r>
            <a:endParaRPr lang="de-AT" sz="1200" dirty="0">
              <a:solidFill>
                <a:schemeClr val="bg1"/>
              </a:solidFill>
            </a:endParaRP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3DA3CFC0-F88F-4AF5-B6E3-7879773F8D46}"/>
              </a:ext>
            </a:extLst>
          </p:cNvPr>
          <p:cNvSpPr txBox="1"/>
          <p:nvPr/>
        </p:nvSpPr>
        <p:spPr>
          <a:xfrm>
            <a:off x="9393231" y="545493"/>
            <a:ext cx="2279058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dirty="0"/>
              <a:t>The tendency to interpret </a:t>
            </a:r>
            <a:r>
              <a:rPr lang="en-US" sz="1200" b="1" dirty="0"/>
              <a:t>new</a:t>
            </a:r>
            <a:r>
              <a:rPr lang="en-US" sz="1200" dirty="0"/>
              <a:t> </a:t>
            </a:r>
            <a:r>
              <a:rPr lang="en-US" sz="1200" b="1" dirty="0"/>
              <a:t>evidence</a:t>
            </a:r>
            <a:r>
              <a:rPr lang="en-US" sz="1200" dirty="0"/>
              <a:t> as </a:t>
            </a:r>
            <a:r>
              <a:rPr lang="en-US" sz="1200" b="1" dirty="0"/>
              <a:t>confirmation</a:t>
            </a:r>
            <a:r>
              <a:rPr lang="en-US" sz="1200" dirty="0"/>
              <a:t> of one's </a:t>
            </a:r>
            <a:r>
              <a:rPr lang="en-US" sz="1200" b="1" dirty="0"/>
              <a:t>existing</a:t>
            </a:r>
            <a:r>
              <a:rPr lang="en-US" sz="1200" dirty="0"/>
              <a:t> </a:t>
            </a:r>
            <a:r>
              <a:rPr lang="en-US" sz="1200" b="1" dirty="0"/>
              <a:t>beliefs</a:t>
            </a:r>
            <a:r>
              <a:rPr lang="en-US" sz="1200" dirty="0"/>
              <a:t> or </a:t>
            </a:r>
            <a:r>
              <a:rPr lang="en-US" sz="1200" b="1" dirty="0"/>
              <a:t>theories</a:t>
            </a:r>
            <a:endParaRPr lang="de-AT" sz="1200" b="1" dirty="0"/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6D9D96FA-2CA3-4F79-B800-5E5E3921D87A}"/>
              </a:ext>
            </a:extLst>
          </p:cNvPr>
          <p:cNvSpPr txBox="1"/>
          <p:nvPr/>
        </p:nvSpPr>
        <p:spPr>
          <a:xfrm rot="18891512">
            <a:off x="8038861" y="3350134"/>
            <a:ext cx="162044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solidFill>
                  <a:schemeClr val="bg1"/>
                </a:solidFill>
              </a:rPr>
              <a:t>BEAUTY BIAS</a:t>
            </a:r>
            <a:endParaRPr lang="de-AT" sz="1200" dirty="0">
              <a:solidFill>
                <a:schemeClr val="bg1"/>
              </a:solidFill>
            </a:endParaRP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0A7A2F87-2771-42EA-85D2-768C195BA36D}"/>
              </a:ext>
            </a:extLst>
          </p:cNvPr>
          <p:cNvSpPr txBox="1"/>
          <p:nvPr/>
        </p:nvSpPr>
        <p:spPr>
          <a:xfrm>
            <a:off x="9580529" y="3026335"/>
            <a:ext cx="2420202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dirty="0"/>
              <a:t>The tendency to </a:t>
            </a:r>
            <a:r>
              <a:rPr lang="en-US" sz="1200" b="1" dirty="0"/>
              <a:t>assume</a:t>
            </a:r>
            <a:r>
              <a:rPr lang="en-US" sz="1200" dirty="0"/>
              <a:t> that people who are </a:t>
            </a:r>
            <a:r>
              <a:rPr lang="en-US" sz="1200" b="1" dirty="0"/>
              <a:t>physically</a:t>
            </a:r>
            <a:r>
              <a:rPr lang="en-US" sz="1200" dirty="0"/>
              <a:t> </a:t>
            </a:r>
            <a:r>
              <a:rPr lang="en-US" sz="1200" b="1" dirty="0"/>
              <a:t>attractive</a:t>
            </a:r>
            <a:r>
              <a:rPr lang="en-US" sz="1200" dirty="0"/>
              <a:t> also possess </a:t>
            </a:r>
            <a:r>
              <a:rPr lang="en-US" sz="1200" b="1" dirty="0"/>
              <a:t>other</a:t>
            </a:r>
            <a:r>
              <a:rPr lang="en-US" sz="1200" dirty="0"/>
              <a:t> socially </a:t>
            </a:r>
            <a:r>
              <a:rPr lang="en-US" sz="1200" b="1" dirty="0"/>
              <a:t>desirable</a:t>
            </a:r>
            <a:r>
              <a:rPr lang="en-US" sz="1200" dirty="0"/>
              <a:t> </a:t>
            </a:r>
            <a:r>
              <a:rPr lang="en-US" sz="1200" b="1" dirty="0"/>
              <a:t>personality</a:t>
            </a:r>
            <a:r>
              <a:rPr lang="en-US" sz="1200" dirty="0"/>
              <a:t> </a:t>
            </a:r>
            <a:r>
              <a:rPr lang="en-US" sz="1200" b="1" dirty="0"/>
              <a:t>traits</a:t>
            </a:r>
            <a:endParaRPr lang="de-AT" sz="1200" b="1" dirty="0"/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9B938E77-FDF0-4B07-8231-528BAFEDCEA8}"/>
              </a:ext>
            </a:extLst>
          </p:cNvPr>
          <p:cNvSpPr txBox="1"/>
          <p:nvPr/>
        </p:nvSpPr>
        <p:spPr>
          <a:xfrm rot="18907590">
            <a:off x="6597843" y="1907060"/>
            <a:ext cx="162044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solidFill>
                  <a:schemeClr val="bg1"/>
                </a:solidFill>
              </a:rPr>
              <a:t>HALO EFFECT</a:t>
            </a:r>
            <a:endParaRPr lang="de-AT" sz="1200" dirty="0">
              <a:solidFill>
                <a:schemeClr val="bg1"/>
              </a:solidFill>
            </a:endParaRP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6EE5590A-44AF-4067-AE98-8EDF553119B7}"/>
              </a:ext>
            </a:extLst>
          </p:cNvPr>
          <p:cNvSpPr txBox="1"/>
          <p:nvPr/>
        </p:nvSpPr>
        <p:spPr>
          <a:xfrm>
            <a:off x="4411566" y="622430"/>
            <a:ext cx="2492505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The tendency for </a:t>
            </a:r>
            <a:r>
              <a:rPr lang="en-US" sz="1200" b="1" dirty="0"/>
              <a:t>positive</a:t>
            </a:r>
            <a:r>
              <a:rPr lang="en-US" sz="1200" dirty="0"/>
              <a:t> </a:t>
            </a:r>
            <a:r>
              <a:rPr lang="en-US" sz="1200" b="1" dirty="0"/>
              <a:t>impressions</a:t>
            </a:r>
            <a:r>
              <a:rPr lang="en-US" sz="1200" dirty="0"/>
              <a:t> in </a:t>
            </a:r>
            <a:r>
              <a:rPr lang="en-US" sz="1200" b="1" dirty="0"/>
              <a:t>one</a:t>
            </a:r>
            <a:r>
              <a:rPr lang="en-US" sz="1200" dirty="0"/>
              <a:t> </a:t>
            </a:r>
            <a:r>
              <a:rPr lang="en-US" sz="1200" b="1" dirty="0"/>
              <a:t>area</a:t>
            </a:r>
            <a:r>
              <a:rPr lang="en-US" sz="1200" dirty="0"/>
              <a:t> to positively </a:t>
            </a:r>
            <a:r>
              <a:rPr lang="en-US" sz="1200" b="1" dirty="0"/>
              <a:t>influence</a:t>
            </a:r>
            <a:r>
              <a:rPr lang="en-US" sz="1200" dirty="0"/>
              <a:t> one's opinion or feelings </a:t>
            </a:r>
            <a:r>
              <a:rPr lang="en-US" sz="1200" b="1" dirty="0"/>
              <a:t>in</a:t>
            </a:r>
            <a:r>
              <a:rPr lang="en-US" sz="1200" dirty="0"/>
              <a:t> </a:t>
            </a:r>
            <a:r>
              <a:rPr lang="en-US" sz="1200" b="1" dirty="0"/>
              <a:t>other</a:t>
            </a:r>
            <a:r>
              <a:rPr lang="en-US" sz="1200" dirty="0"/>
              <a:t> </a:t>
            </a:r>
            <a:r>
              <a:rPr lang="en-US" sz="1200" b="1" dirty="0"/>
              <a:t>areas</a:t>
            </a:r>
            <a:endParaRPr lang="de-AT" sz="1200" b="1" dirty="0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6B22E19-D06C-494F-A705-E406BF10CA20}"/>
              </a:ext>
            </a:extLst>
          </p:cNvPr>
          <p:cNvSpPr txBox="1"/>
          <p:nvPr/>
        </p:nvSpPr>
        <p:spPr>
          <a:xfrm>
            <a:off x="4581769" y="3410541"/>
            <a:ext cx="219975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The tendency to </a:t>
            </a:r>
            <a:r>
              <a:rPr lang="en-US" sz="1200" b="1" dirty="0"/>
              <a:t>prefer</a:t>
            </a:r>
            <a:r>
              <a:rPr lang="en-US" sz="1200" dirty="0"/>
              <a:t> </a:t>
            </a:r>
            <a:r>
              <a:rPr lang="en-US" sz="1200" b="1" dirty="0"/>
              <a:t>people</a:t>
            </a:r>
            <a:r>
              <a:rPr lang="en-US" sz="1200" dirty="0"/>
              <a:t> who </a:t>
            </a:r>
            <a:r>
              <a:rPr lang="en-US" sz="1200" b="1" dirty="0"/>
              <a:t>share</a:t>
            </a:r>
            <a:r>
              <a:rPr lang="en-US" sz="1200" dirty="0"/>
              <a:t> </a:t>
            </a:r>
            <a:r>
              <a:rPr lang="en-US" sz="1200" b="1" dirty="0"/>
              <a:t>qualities</a:t>
            </a:r>
            <a:r>
              <a:rPr lang="en-US" sz="1200" dirty="0"/>
              <a:t> </a:t>
            </a:r>
            <a:r>
              <a:rPr lang="en-US" sz="1200" b="1" dirty="0"/>
              <a:t>with</a:t>
            </a:r>
            <a:r>
              <a:rPr lang="en-US" sz="1200" dirty="0"/>
              <a:t> </a:t>
            </a:r>
            <a:r>
              <a:rPr lang="en-US" sz="1200" b="1" dirty="0"/>
              <a:t>us</a:t>
            </a:r>
            <a:r>
              <a:rPr lang="en-US" sz="1200" dirty="0"/>
              <a:t> or </a:t>
            </a:r>
            <a:r>
              <a:rPr lang="en-US" sz="1200" b="1" dirty="0"/>
              <a:t>someone we like</a:t>
            </a:r>
            <a:endParaRPr lang="de-AT" sz="1200" b="1" dirty="0"/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F82D5AE1-9F33-48E5-89E0-1E90909A793B}"/>
              </a:ext>
            </a:extLst>
          </p:cNvPr>
          <p:cNvSpPr txBox="1"/>
          <p:nvPr/>
        </p:nvSpPr>
        <p:spPr>
          <a:xfrm rot="2692410" flipH="1">
            <a:off x="6552389" y="3327127"/>
            <a:ext cx="162044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solidFill>
                  <a:schemeClr val="bg1"/>
                </a:solidFill>
              </a:rPr>
              <a:t>AFFINITY BIAS</a:t>
            </a:r>
            <a:endParaRPr lang="de-AT" sz="1200" dirty="0">
              <a:solidFill>
                <a:schemeClr val="bg1"/>
              </a:solidFill>
            </a:endParaRP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9289AF35-F057-4485-8B4D-CC8C75754435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9149061" y="3790920"/>
            <a:ext cx="244170" cy="275891"/>
          </a:xfrm>
          <a:prstGeom prst="line">
            <a:avLst/>
          </a:prstGeom>
          <a:ln w="31750" cap="rnd">
            <a:solidFill>
              <a:srgbClr val="99000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11FC7B68-E3FD-42E1-9DF7-DC055EFD384C}"/>
              </a:ext>
            </a:extLst>
          </p:cNvPr>
          <p:cNvCxnSpPr>
            <a:cxnSpLocks/>
          </p:cNvCxnSpPr>
          <p:nvPr/>
        </p:nvCxnSpPr>
        <p:spPr bwMode="gray">
          <a:xfrm flipV="1">
            <a:off x="9139625" y="1503638"/>
            <a:ext cx="244170" cy="275891"/>
          </a:xfrm>
          <a:prstGeom prst="line">
            <a:avLst/>
          </a:prstGeom>
          <a:ln w="31750" cap="rnd">
            <a:solidFill>
              <a:srgbClr val="FE8201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D827B01E-340F-415D-B65A-34E6F5F76F74}"/>
              </a:ext>
            </a:extLst>
          </p:cNvPr>
          <p:cNvCxnSpPr>
            <a:cxnSpLocks/>
          </p:cNvCxnSpPr>
          <p:nvPr/>
        </p:nvCxnSpPr>
        <p:spPr bwMode="gray">
          <a:xfrm flipV="1">
            <a:off x="6873365" y="3815972"/>
            <a:ext cx="244170" cy="275891"/>
          </a:xfrm>
          <a:prstGeom prst="line">
            <a:avLst/>
          </a:prstGeom>
          <a:ln w="31750" cap="rnd">
            <a:solidFill>
              <a:srgbClr val="7030A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08D8815B-F054-44E8-95AD-8D4E0B72A5C2}"/>
              </a:ext>
            </a:extLst>
          </p:cNvPr>
          <p:cNvSpPr txBox="1"/>
          <p:nvPr/>
        </p:nvSpPr>
        <p:spPr>
          <a:xfrm>
            <a:off x="4828251" y="4828624"/>
            <a:ext cx="7097049" cy="16312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>
                <a:solidFill>
                  <a:srgbClr val="990000"/>
                </a:solidFill>
              </a:rPr>
              <a:t>HOW TO TACKLE UNCONCIOUS BIAS IN THE WORKPLACE:</a:t>
            </a:r>
          </a:p>
          <a:p>
            <a:pPr algn="l"/>
            <a:endParaRPr lang="de-DE" sz="1400" b="1" dirty="0">
              <a:solidFill>
                <a:srgbClr val="99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Slow down </a:t>
            </a:r>
            <a:r>
              <a:rPr lang="en-US" sz="1200" dirty="0"/>
              <a:t>- unintentional bias is more likely when you make fast decisions.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Avoid</a:t>
            </a:r>
            <a:r>
              <a:rPr lang="en-US" sz="1200" dirty="0"/>
              <a:t> making </a:t>
            </a:r>
            <a:r>
              <a:rPr lang="en-US" sz="1200" b="1" dirty="0"/>
              <a:t>assumptions</a:t>
            </a:r>
            <a:r>
              <a:rPr lang="en-US" sz="1200" dirty="0"/>
              <a:t> or relying on </a:t>
            </a:r>
            <a:r>
              <a:rPr lang="en-US" sz="1200" b="1" dirty="0"/>
              <a:t>gut</a:t>
            </a:r>
            <a:r>
              <a:rPr lang="en-US" sz="1200" dirty="0"/>
              <a:t> </a:t>
            </a:r>
            <a:r>
              <a:rPr lang="en-US" sz="1200" b="1" dirty="0"/>
              <a:t>instinct.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Don’t stereotype </a:t>
            </a:r>
            <a:r>
              <a:rPr lang="en-US" sz="1200" dirty="0"/>
              <a:t>individuals or groups (e.g., women – men, older – younger generations).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Speak</a:t>
            </a:r>
            <a:r>
              <a:rPr lang="en-US" sz="1200" dirty="0"/>
              <a:t> </a:t>
            </a:r>
            <a:r>
              <a:rPr lang="en-US" sz="1200" b="1" dirty="0"/>
              <a:t>out</a:t>
            </a:r>
            <a:r>
              <a:rPr lang="en-US" sz="1200" dirty="0"/>
              <a:t> if you notice bias in your team or by your managers.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Learn more about cultural diversity and unconscious bias in the online training programs.</a:t>
            </a:r>
            <a:endParaRPr lang="en-US" sz="1200" strike="sngStrik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sz="12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0F10131-8E4D-4584-9325-AE45841F3A62}"/>
              </a:ext>
            </a:extLst>
          </p:cNvPr>
          <p:cNvSpPr/>
          <p:nvPr/>
        </p:nvSpPr>
        <p:spPr bwMode="gray">
          <a:xfrm>
            <a:off x="4659549" y="4886066"/>
            <a:ext cx="84849" cy="1584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/>
          </a:p>
        </p:txBody>
      </p:sp>
    </p:spTree>
    <p:extLst>
      <p:ext uri="{BB962C8B-B14F-4D97-AF65-F5344CB8AC3E}">
        <p14:creationId xmlns:p14="http://schemas.microsoft.com/office/powerpoint/2010/main" val="37989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>
            <a:extLst>
              <a:ext uri="{FF2B5EF4-FFF2-40B4-BE49-F238E27FC236}">
                <a16:creationId xmlns:a16="http://schemas.microsoft.com/office/drawing/2014/main" id="{EEA11BAA-4246-48C7-BB86-87B2D22749AC}"/>
              </a:ext>
            </a:extLst>
          </p:cNvPr>
          <p:cNvSpPr txBox="1">
            <a:spLocks/>
          </p:cNvSpPr>
          <p:nvPr/>
        </p:nvSpPr>
        <p:spPr bwMode="gray">
          <a:xfrm>
            <a:off x="376896" y="386552"/>
            <a:ext cx="4681183" cy="546085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latin typeface="+mj-lt"/>
                <a:ea typeface="+mj-ea"/>
                <a:cs typeface="+mj-cs"/>
              </a:rPr>
              <a:t>QUESTIONS &amp; CONTACT</a:t>
            </a:r>
          </a:p>
        </p:txBody>
      </p:sp>
      <p:pic>
        <p:nvPicPr>
          <p:cNvPr id="4" name="Grafik 3" descr="Gebäude">
            <a:extLst>
              <a:ext uri="{FF2B5EF4-FFF2-40B4-BE49-F238E27FC236}">
                <a16:creationId xmlns:a16="http://schemas.microsoft.com/office/drawing/2014/main" id="{23812788-DF4B-4EA4-8BE8-E082D29DC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0293" y="2311293"/>
            <a:ext cx="1638036" cy="1638036"/>
          </a:xfrm>
          <a:prstGeom prst="rect">
            <a:avLst/>
          </a:prstGeom>
        </p:spPr>
      </p:pic>
      <p:pic>
        <p:nvPicPr>
          <p:cNvPr id="5" name="Grafik 4" descr="Mann">
            <a:extLst>
              <a:ext uri="{FF2B5EF4-FFF2-40B4-BE49-F238E27FC236}">
                <a16:creationId xmlns:a16="http://schemas.microsoft.com/office/drawing/2014/main" id="{7BE1249D-360D-4E5D-A8A5-EBEFD4D9A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4660" y="3589329"/>
            <a:ext cx="360000" cy="360000"/>
          </a:xfrm>
          <a:prstGeom prst="rect">
            <a:avLst/>
          </a:prstGeom>
        </p:spPr>
      </p:pic>
      <p:pic>
        <p:nvPicPr>
          <p:cNvPr id="6" name="Grafik 5" descr="Frau">
            <a:extLst>
              <a:ext uri="{FF2B5EF4-FFF2-40B4-BE49-F238E27FC236}">
                <a16:creationId xmlns:a16="http://schemas.microsoft.com/office/drawing/2014/main" id="{0F1B3BF6-9DB8-4A32-8487-F6578CB34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81494" y="3618939"/>
            <a:ext cx="360000" cy="360000"/>
          </a:xfrm>
          <a:prstGeom prst="rect">
            <a:avLst/>
          </a:prstGeom>
        </p:spPr>
      </p:pic>
      <p:pic>
        <p:nvPicPr>
          <p:cNvPr id="8" name="Grafik 7" descr="Person im Rollstuhl">
            <a:extLst>
              <a:ext uri="{FF2B5EF4-FFF2-40B4-BE49-F238E27FC236}">
                <a16:creationId xmlns:a16="http://schemas.microsoft.com/office/drawing/2014/main" id="{02915BF0-17F8-48BA-82CA-94FE503086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21959" y="3660653"/>
            <a:ext cx="360000" cy="360000"/>
          </a:xfrm>
          <a:prstGeom prst="rect">
            <a:avLst/>
          </a:prstGeom>
        </p:spPr>
      </p:pic>
      <p:pic>
        <p:nvPicPr>
          <p:cNvPr id="10" name="Grafik 9" descr="Frau mit Stock">
            <a:extLst>
              <a:ext uri="{FF2B5EF4-FFF2-40B4-BE49-F238E27FC236}">
                <a16:creationId xmlns:a16="http://schemas.microsoft.com/office/drawing/2014/main" id="{1D988C4D-8855-4749-80C3-29EF512AD5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59911" y="3666780"/>
            <a:ext cx="360000" cy="360000"/>
          </a:xfrm>
          <a:prstGeom prst="rect">
            <a:avLst/>
          </a:prstGeom>
        </p:spPr>
      </p:pic>
      <p:pic>
        <p:nvPicPr>
          <p:cNvPr id="11" name="Grafik 10" descr="Mann mit Stock">
            <a:extLst>
              <a:ext uri="{FF2B5EF4-FFF2-40B4-BE49-F238E27FC236}">
                <a16:creationId xmlns:a16="http://schemas.microsoft.com/office/drawing/2014/main" id="{361E373E-2E71-4BC0-BFB4-FF2C40D8B2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260376" y="3702367"/>
            <a:ext cx="360000" cy="360000"/>
          </a:xfrm>
          <a:prstGeom prst="rect">
            <a:avLst/>
          </a:prstGeom>
        </p:spPr>
      </p:pic>
      <p:pic>
        <p:nvPicPr>
          <p:cNvPr id="12" name="Grafik 11" descr="Mann">
            <a:extLst>
              <a:ext uri="{FF2B5EF4-FFF2-40B4-BE49-F238E27FC236}">
                <a16:creationId xmlns:a16="http://schemas.microsoft.com/office/drawing/2014/main" id="{C5DD3DFA-E3D9-4CE0-98A0-78FC6836BA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41494" y="3628055"/>
            <a:ext cx="360000" cy="360000"/>
          </a:xfrm>
          <a:prstGeom prst="rect">
            <a:avLst/>
          </a:prstGeom>
        </p:spPr>
      </p:pic>
      <p:pic>
        <p:nvPicPr>
          <p:cNvPr id="13" name="Grafik 12" descr="Mann">
            <a:extLst>
              <a:ext uri="{FF2B5EF4-FFF2-40B4-BE49-F238E27FC236}">
                <a16:creationId xmlns:a16="http://schemas.microsoft.com/office/drawing/2014/main" id="{0E25F27D-640E-4DBA-83A4-E2FDE916B2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37895" y="3870263"/>
            <a:ext cx="360000" cy="360000"/>
          </a:xfrm>
          <a:prstGeom prst="rect">
            <a:avLst/>
          </a:prstGeom>
        </p:spPr>
      </p:pic>
      <p:pic>
        <p:nvPicPr>
          <p:cNvPr id="14" name="Grafik 13" descr="Frau">
            <a:extLst>
              <a:ext uri="{FF2B5EF4-FFF2-40B4-BE49-F238E27FC236}">
                <a16:creationId xmlns:a16="http://schemas.microsoft.com/office/drawing/2014/main" id="{F2F9DDCB-A99A-41F6-9C1D-752AB50ED8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99446" y="3666780"/>
            <a:ext cx="360000" cy="360000"/>
          </a:xfrm>
          <a:prstGeom prst="rect">
            <a:avLst/>
          </a:prstGeom>
        </p:spPr>
      </p:pic>
      <p:pic>
        <p:nvPicPr>
          <p:cNvPr id="15" name="Grafik 14" descr="Person im Rollstuhl">
            <a:extLst>
              <a:ext uri="{FF2B5EF4-FFF2-40B4-BE49-F238E27FC236}">
                <a16:creationId xmlns:a16="http://schemas.microsoft.com/office/drawing/2014/main" id="{8B8FCE9F-3EF4-4687-9BBB-12377532FCD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2406998" y="3847775"/>
            <a:ext cx="360000" cy="360000"/>
          </a:xfrm>
          <a:prstGeom prst="rect">
            <a:avLst/>
          </a:prstGeom>
        </p:spPr>
      </p:pic>
      <p:pic>
        <p:nvPicPr>
          <p:cNvPr id="16" name="Grafik 15" descr="Mann">
            <a:extLst>
              <a:ext uri="{FF2B5EF4-FFF2-40B4-BE49-F238E27FC236}">
                <a16:creationId xmlns:a16="http://schemas.microsoft.com/office/drawing/2014/main" id="{AD09FC7A-83F1-4785-9DE8-A2AF425EA68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9503" y="3979037"/>
            <a:ext cx="360000" cy="360000"/>
          </a:xfrm>
          <a:prstGeom prst="rect">
            <a:avLst/>
          </a:prstGeom>
        </p:spPr>
      </p:pic>
      <p:pic>
        <p:nvPicPr>
          <p:cNvPr id="17" name="Grafik 16" descr="Mann">
            <a:extLst>
              <a:ext uri="{FF2B5EF4-FFF2-40B4-BE49-F238E27FC236}">
                <a16:creationId xmlns:a16="http://schemas.microsoft.com/office/drawing/2014/main" id="{3494592E-F192-4186-B549-9B8CCEA4A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27172" y="3960210"/>
            <a:ext cx="360000" cy="360000"/>
          </a:xfrm>
          <a:prstGeom prst="rect">
            <a:avLst/>
          </a:prstGeom>
        </p:spPr>
      </p:pic>
      <p:pic>
        <p:nvPicPr>
          <p:cNvPr id="18" name="Grafik 17" descr="Frau">
            <a:extLst>
              <a:ext uri="{FF2B5EF4-FFF2-40B4-BE49-F238E27FC236}">
                <a16:creationId xmlns:a16="http://schemas.microsoft.com/office/drawing/2014/main" id="{08245E3C-48B3-4A17-A2A9-CEFB29B7F32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15649" y="4120597"/>
            <a:ext cx="360000" cy="360000"/>
          </a:xfrm>
          <a:prstGeom prst="rect">
            <a:avLst/>
          </a:prstGeom>
        </p:spPr>
      </p:pic>
      <p:pic>
        <p:nvPicPr>
          <p:cNvPr id="19" name="Grafik 18" descr="Mann">
            <a:extLst>
              <a:ext uri="{FF2B5EF4-FFF2-40B4-BE49-F238E27FC236}">
                <a16:creationId xmlns:a16="http://schemas.microsoft.com/office/drawing/2014/main" id="{B254B77D-0A22-4DC7-BD8F-D89AA027EE6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197072" y="3882367"/>
            <a:ext cx="360000" cy="360000"/>
          </a:xfrm>
          <a:prstGeom prst="rect">
            <a:avLst/>
          </a:prstGeom>
        </p:spPr>
      </p:pic>
      <p:pic>
        <p:nvPicPr>
          <p:cNvPr id="20" name="Grafik 19" descr="Frau">
            <a:extLst>
              <a:ext uri="{FF2B5EF4-FFF2-40B4-BE49-F238E27FC236}">
                <a16:creationId xmlns:a16="http://schemas.microsoft.com/office/drawing/2014/main" id="{17A12EA9-660F-4D78-AAA0-59114017DB3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17280" y="3912839"/>
            <a:ext cx="360000" cy="360000"/>
          </a:xfrm>
          <a:prstGeom prst="rect">
            <a:avLst/>
          </a:prstGeom>
        </p:spPr>
      </p:pic>
      <p:pic>
        <p:nvPicPr>
          <p:cNvPr id="21" name="Grafik 20" descr="Frau">
            <a:extLst>
              <a:ext uri="{FF2B5EF4-FFF2-40B4-BE49-F238E27FC236}">
                <a16:creationId xmlns:a16="http://schemas.microsoft.com/office/drawing/2014/main" id="{1EEA3198-00B1-4E56-A716-398605153A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67710" y="3901501"/>
            <a:ext cx="360000" cy="360000"/>
          </a:xfrm>
          <a:prstGeom prst="rect">
            <a:avLst/>
          </a:prstGeom>
        </p:spPr>
      </p:pic>
      <p:pic>
        <p:nvPicPr>
          <p:cNvPr id="22" name="Grafik 21" descr="Frau">
            <a:extLst>
              <a:ext uri="{FF2B5EF4-FFF2-40B4-BE49-F238E27FC236}">
                <a16:creationId xmlns:a16="http://schemas.microsoft.com/office/drawing/2014/main" id="{86D6D4FE-3341-43A8-ADFF-C0D741A52CD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273601" y="4027775"/>
            <a:ext cx="360000" cy="360000"/>
          </a:xfrm>
          <a:prstGeom prst="rect">
            <a:avLst/>
          </a:prstGeom>
        </p:spPr>
      </p:pic>
      <p:pic>
        <p:nvPicPr>
          <p:cNvPr id="23" name="Grafik 22" descr="Frau">
            <a:extLst>
              <a:ext uri="{FF2B5EF4-FFF2-40B4-BE49-F238E27FC236}">
                <a16:creationId xmlns:a16="http://schemas.microsoft.com/office/drawing/2014/main" id="{9B9DD348-9119-4649-8E83-EA3CB03CF5E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519846" y="3559982"/>
            <a:ext cx="360000" cy="360000"/>
          </a:xfrm>
          <a:prstGeom prst="rect">
            <a:avLst/>
          </a:prstGeom>
        </p:spPr>
      </p:pic>
      <p:pic>
        <p:nvPicPr>
          <p:cNvPr id="24" name="Grafik 23" descr="Frau">
            <a:extLst>
              <a:ext uri="{FF2B5EF4-FFF2-40B4-BE49-F238E27FC236}">
                <a16:creationId xmlns:a16="http://schemas.microsoft.com/office/drawing/2014/main" id="{3E1C5BE9-5119-4A03-9415-98BAAE90DD2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62513" y="3506702"/>
            <a:ext cx="360000" cy="360000"/>
          </a:xfrm>
          <a:prstGeom prst="rect">
            <a:avLst/>
          </a:prstGeom>
        </p:spPr>
      </p:pic>
      <p:pic>
        <p:nvPicPr>
          <p:cNvPr id="25" name="Grafik 24" descr="Mann">
            <a:extLst>
              <a:ext uri="{FF2B5EF4-FFF2-40B4-BE49-F238E27FC236}">
                <a16:creationId xmlns:a16="http://schemas.microsoft.com/office/drawing/2014/main" id="{464125BD-5200-4B58-99DA-F9FACFB7F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024" y="3766146"/>
            <a:ext cx="360000" cy="360000"/>
          </a:xfrm>
          <a:prstGeom prst="rect">
            <a:avLst/>
          </a:prstGeom>
        </p:spPr>
      </p:pic>
      <p:pic>
        <p:nvPicPr>
          <p:cNvPr id="26" name="Grafik 25" descr="Mann">
            <a:extLst>
              <a:ext uri="{FF2B5EF4-FFF2-40B4-BE49-F238E27FC236}">
                <a16:creationId xmlns:a16="http://schemas.microsoft.com/office/drawing/2014/main" id="{613739B7-722A-416E-95E2-2622013DCFE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637458" y="3825848"/>
            <a:ext cx="360000" cy="360000"/>
          </a:xfrm>
          <a:prstGeom prst="rect">
            <a:avLst/>
          </a:prstGeom>
        </p:spPr>
      </p:pic>
      <p:pic>
        <p:nvPicPr>
          <p:cNvPr id="27" name="Grafik 26" descr="Mann">
            <a:extLst>
              <a:ext uri="{FF2B5EF4-FFF2-40B4-BE49-F238E27FC236}">
                <a16:creationId xmlns:a16="http://schemas.microsoft.com/office/drawing/2014/main" id="{C07C2263-5B2B-4B88-8B6B-600246E0E9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98793" y="3998792"/>
            <a:ext cx="360000" cy="360000"/>
          </a:xfrm>
          <a:prstGeom prst="rect">
            <a:avLst/>
          </a:prstGeom>
        </p:spPr>
      </p:pic>
      <p:pic>
        <p:nvPicPr>
          <p:cNvPr id="28" name="Grafik 27" descr="Mann">
            <a:extLst>
              <a:ext uri="{FF2B5EF4-FFF2-40B4-BE49-F238E27FC236}">
                <a16:creationId xmlns:a16="http://schemas.microsoft.com/office/drawing/2014/main" id="{2AD496D3-27A9-497B-826A-3604B081DD4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776979" y="3589329"/>
            <a:ext cx="360000" cy="360000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AC87452C-133E-4750-BC99-2ABB9811F1ED}"/>
              </a:ext>
            </a:extLst>
          </p:cNvPr>
          <p:cNvGrpSpPr/>
          <p:nvPr/>
        </p:nvGrpSpPr>
        <p:grpSpPr>
          <a:xfrm>
            <a:off x="1847172" y="2454683"/>
            <a:ext cx="360000" cy="162000"/>
            <a:chOff x="8529624" y="255032"/>
            <a:chExt cx="991220" cy="550656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6DE038C5-B113-4254-BAE0-C6865EE79E3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97244" y="526216"/>
              <a:ext cx="723600" cy="265186"/>
              <a:chOff x="10863263" y="-79375"/>
              <a:chExt cx="1420812" cy="520700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966D3E19-8186-49E3-893D-EE13FC877E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63263" y="185737"/>
                <a:ext cx="242887" cy="203200"/>
              </a:xfrm>
              <a:custGeom>
                <a:avLst/>
                <a:gdLst>
                  <a:gd name="T0" fmla="*/ 36 w 65"/>
                  <a:gd name="T1" fmla="*/ 54 h 54"/>
                  <a:gd name="T2" fmla="*/ 0 w 65"/>
                  <a:gd name="T3" fmla="*/ 27 h 54"/>
                  <a:gd name="T4" fmla="*/ 36 w 65"/>
                  <a:gd name="T5" fmla="*/ 0 h 54"/>
                  <a:gd name="T6" fmla="*/ 63 w 65"/>
                  <a:gd name="T7" fmla="*/ 8 h 54"/>
                  <a:gd name="T8" fmla="*/ 64 w 65"/>
                  <a:gd name="T9" fmla="*/ 8 h 54"/>
                  <a:gd name="T10" fmla="*/ 58 w 65"/>
                  <a:gd name="T11" fmla="*/ 16 h 54"/>
                  <a:gd name="T12" fmla="*/ 57 w 65"/>
                  <a:gd name="T13" fmla="*/ 15 h 54"/>
                  <a:gd name="T14" fmla="*/ 36 w 65"/>
                  <a:gd name="T15" fmla="*/ 9 h 54"/>
                  <a:gd name="T16" fmla="*/ 12 w 65"/>
                  <a:gd name="T17" fmla="*/ 27 h 54"/>
                  <a:gd name="T18" fmla="*/ 36 w 65"/>
                  <a:gd name="T19" fmla="*/ 45 h 54"/>
                  <a:gd name="T20" fmla="*/ 55 w 65"/>
                  <a:gd name="T21" fmla="*/ 40 h 54"/>
                  <a:gd name="T22" fmla="*/ 55 w 65"/>
                  <a:gd name="T23" fmla="*/ 32 h 54"/>
                  <a:gd name="T24" fmla="*/ 31 w 65"/>
                  <a:gd name="T25" fmla="*/ 32 h 54"/>
                  <a:gd name="T26" fmla="*/ 31 w 65"/>
                  <a:gd name="T27" fmla="*/ 23 h 54"/>
                  <a:gd name="T28" fmla="*/ 65 w 65"/>
                  <a:gd name="T29" fmla="*/ 23 h 54"/>
                  <a:gd name="T30" fmla="*/ 65 w 65"/>
                  <a:gd name="T31" fmla="*/ 45 h 54"/>
                  <a:gd name="T32" fmla="*/ 65 w 65"/>
                  <a:gd name="T33" fmla="*/ 45 h 54"/>
                  <a:gd name="T34" fmla="*/ 36 w 65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4">
                    <a:moveTo>
                      <a:pt x="36" y="54"/>
                    </a:moveTo>
                    <a:cubicBezTo>
                      <a:pt x="14" y="54"/>
                      <a:pt x="0" y="44"/>
                      <a:pt x="0" y="27"/>
                    </a:cubicBezTo>
                    <a:cubicBezTo>
                      <a:pt x="0" y="10"/>
                      <a:pt x="14" y="0"/>
                      <a:pt x="36" y="0"/>
                    </a:cubicBezTo>
                    <a:cubicBezTo>
                      <a:pt x="48" y="0"/>
                      <a:pt x="57" y="2"/>
                      <a:pt x="63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3" y="11"/>
                      <a:pt x="48" y="9"/>
                      <a:pt x="36" y="9"/>
                    </a:cubicBezTo>
                    <a:cubicBezTo>
                      <a:pt x="20" y="9"/>
                      <a:pt x="12" y="15"/>
                      <a:pt x="12" y="27"/>
                    </a:cubicBezTo>
                    <a:cubicBezTo>
                      <a:pt x="12" y="39"/>
                      <a:pt x="19" y="45"/>
                      <a:pt x="36" y="45"/>
                    </a:cubicBezTo>
                    <a:cubicBezTo>
                      <a:pt x="44" y="45"/>
                      <a:pt x="51" y="43"/>
                      <a:pt x="55" y="4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58" y="51"/>
                      <a:pt x="49" y="54"/>
                      <a:pt x="36" y="54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2A28503A-0874-4A54-ACD5-6B64FCCD17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58538" y="238125"/>
                <a:ext cx="128587" cy="146050"/>
              </a:xfrm>
              <a:custGeom>
                <a:avLst/>
                <a:gdLst>
                  <a:gd name="T0" fmla="*/ 10 w 34"/>
                  <a:gd name="T1" fmla="*/ 39 h 39"/>
                  <a:gd name="T2" fmla="*/ 0 w 34"/>
                  <a:gd name="T3" fmla="*/ 39 h 39"/>
                  <a:gd name="T4" fmla="*/ 0 w 34"/>
                  <a:gd name="T5" fmla="*/ 1 h 39"/>
                  <a:gd name="T6" fmla="*/ 10 w 34"/>
                  <a:gd name="T7" fmla="*/ 1 h 39"/>
                  <a:gd name="T8" fmla="*/ 10 w 34"/>
                  <a:gd name="T9" fmla="*/ 5 h 39"/>
                  <a:gd name="T10" fmla="*/ 32 w 34"/>
                  <a:gd name="T11" fmla="*/ 0 h 39"/>
                  <a:gd name="T12" fmla="*/ 34 w 34"/>
                  <a:gd name="T13" fmla="*/ 0 h 39"/>
                  <a:gd name="T14" fmla="*/ 34 w 34"/>
                  <a:gd name="T15" fmla="*/ 10 h 39"/>
                  <a:gd name="T16" fmla="*/ 32 w 34"/>
                  <a:gd name="T17" fmla="*/ 10 h 39"/>
                  <a:gd name="T18" fmla="*/ 10 w 34"/>
                  <a:gd name="T19" fmla="*/ 14 h 39"/>
                  <a:gd name="T20" fmla="*/ 10 w 34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1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2"/>
                      <a:pt x="23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2" y="9"/>
                      <a:pt x="16" y="10"/>
                      <a:pt x="10" y="14"/>
                    </a:cubicBez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id="{9E192399-1CC2-4031-98F7-260553305A8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04588" y="238125"/>
                <a:ext cx="211137" cy="150813"/>
              </a:xfrm>
              <a:custGeom>
                <a:avLst/>
                <a:gdLst>
                  <a:gd name="T0" fmla="*/ 28 w 56"/>
                  <a:gd name="T1" fmla="*/ 40 h 40"/>
                  <a:gd name="T2" fmla="*/ 0 w 56"/>
                  <a:gd name="T3" fmla="*/ 20 h 40"/>
                  <a:gd name="T4" fmla="*/ 28 w 56"/>
                  <a:gd name="T5" fmla="*/ 0 h 40"/>
                  <a:gd name="T6" fmla="*/ 56 w 56"/>
                  <a:gd name="T7" fmla="*/ 20 h 40"/>
                  <a:gd name="T8" fmla="*/ 28 w 56"/>
                  <a:gd name="T9" fmla="*/ 40 h 40"/>
                  <a:gd name="T10" fmla="*/ 28 w 56"/>
                  <a:gd name="T11" fmla="*/ 8 h 40"/>
                  <a:gd name="T12" fmla="*/ 11 w 56"/>
                  <a:gd name="T13" fmla="*/ 20 h 40"/>
                  <a:gd name="T14" fmla="*/ 28 w 56"/>
                  <a:gd name="T15" fmla="*/ 31 h 40"/>
                  <a:gd name="T16" fmla="*/ 45 w 56"/>
                  <a:gd name="T17" fmla="*/ 20 h 40"/>
                  <a:gd name="T18" fmla="*/ 28 w 56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28" y="40"/>
                    </a:moveTo>
                    <a:cubicBezTo>
                      <a:pt x="12" y="40"/>
                      <a:pt x="0" y="32"/>
                      <a:pt x="0" y="20"/>
                    </a:cubicBezTo>
                    <a:cubicBezTo>
                      <a:pt x="0" y="8"/>
                      <a:pt x="12" y="0"/>
                      <a:pt x="28" y="0"/>
                    </a:cubicBezTo>
                    <a:cubicBezTo>
                      <a:pt x="45" y="0"/>
                      <a:pt x="56" y="8"/>
                      <a:pt x="56" y="20"/>
                    </a:cubicBezTo>
                    <a:cubicBezTo>
                      <a:pt x="56" y="32"/>
                      <a:pt x="45" y="40"/>
                      <a:pt x="28" y="40"/>
                    </a:cubicBezTo>
                    <a:close/>
                    <a:moveTo>
                      <a:pt x="28" y="8"/>
                    </a:moveTo>
                    <a:cubicBezTo>
                      <a:pt x="20" y="8"/>
                      <a:pt x="11" y="10"/>
                      <a:pt x="11" y="20"/>
                    </a:cubicBezTo>
                    <a:cubicBezTo>
                      <a:pt x="11" y="29"/>
                      <a:pt x="20" y="31"/>
                      <a:pt x="28" y="31"/>
                    </a:cubicBezTo>
                    <a:cubicBezTo>
                      <a:pt x="36" y="31"/>
                      <a:pt x="45" y="29"/>
                      <a:pt x="45" y="20"/>
                    </a:cubicBezTo>
                    <a:cubicBezTo>
                      <a:pt x="45" y="10"/>
                      <a:pt x="35" y="8"/>
                      <a:pt x="28" y="8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49D8776D-0829-4820-B81D-A3D9883D94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2238" y="242887"/>
                <a:ext cx="187325" cy="146050"/>
              </a:xfrm>
              <a:custGeom>
                <a:avLst/>
                <a:gdLst>
                  <a:gd name="T0" fmla="*/ 18 w 50"/>
                  <a:gd name="T1" fmla="*/ 39 h 39"/>
                  <a:gd name="T2" fmla="*/ 0 w 50"/>
                  <a:gd name="T3" fmla="*/ 22 h 39"/>
                  <a:gd name="T4" fmla="*/ 0 w 50"/>
                  <a:gd name="T5" fmla="*/ 0 h 39"/>
                  <a:gd name="T6" fmla="*/ 11 w 50"/>
                  <a:gd name="T7" fmla="*/ 0 h 39"/>
                  <a:gd name="T8" fmla="*/ 11 w 50"/>
                  <a:gd name="T9" fmla="*/ 22 h 39"/>
                  <a:gd name="T10" fmla="*/ 20 w 50"/>
                  <a:gd name="T11" fmla="*/ 30 h 39"/>
                  <a:gd name="T12" fmla="*/ 39 w 50"/>
                  <a:gd name="T13" fmla="*/ 26 h 39"/>
                  <a:gd name="T14" fmla="*/ 39 w 50"/>
                  <a:gd name="T15" fmla="*/ 0 h 39"/>
                  <a:gd name="T16" fmla="*/ 50 w 50"/>
                  <a:gd name="T17" fmla="*/ 0 h 39"/>
                  <a:gd name="T18" fmla="*/ 50 w 50"/>
                  <a:gd name="T19" fmla="*/ 38 h 39"/>
                  <a:gd name="T20" fmla="*/ 39 w 50"/>
                  <a:gd name="T21" fmla="*/ 38 h 39"/>
                  <a:gd name="T22" fmla="*/ 39 w 50"/>
                  <a:gd name="T23" fmla="*/ 34 h 39"/>
                  <a:gd name="T24" fmla="*/ 18 w 5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9">
                    <a:moveTo>
                      <a:pt x="18" y="39"/>
                    </a:moveTo>
                    <a:cubicBezTo>
                      <a:pt x="6" y="39"/>
                      <a:pt x="0" y="33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8"/>
                      <a:pt x="13" y="30"/>
                      <a:pt x="20" y="30"/>
                    </a:cubicBezTo>
                    <a:cubicBezTo>
                      <a:pt x="28" y="30"/>
                      <a:pt x="33" y="28"/>
                      <a:pt x="39" y="2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4" y="36"/>
                      <a:pt x="27" y="39"/>
                      <a:pt x="18" y="39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EC26C34E-B3BB-442A-9BCD-24BB0A8A735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88775" y="238125"/>
                <a:ext cx="198437" cy="203200"/>
              </a:xfrm>
              <a:custGeom>
                <a:avLst/>
                <a:gdLst>
                  <a:gd name="T0" fmla="*/ 11 w 53"/>
                  <a:gd name="T1" fmla="*/ 54 h 54"/>
                  <a:gd name="T2" fmla="*/ 0 w 53"/>
                  <a:gd name="T3" fmla="*/ 54 h 54"/>
                  <a:gd name="T4" fmla="*/ 0 w 53"/>
                  <a:gd name="T5" fmla="*/ 1 h 54"/>
                  <a:gd name="T6" fmla="*/ 10 w 53"/>
                  <a:gd name="T7" fmla="*/ 1 h 54"/>
                  <a:gd name="T8" fmla="*/ 10 w 53"/>
                  <a:gd name="T9" fmla="*/ 4 h 54"/>
                  <a:gd name="T10" fmla="*/ 29 w 53"/>
                  <a:gd name="T11" fmla="*/ 0 h 54"/>
                  <a:gd name="T12" fmla="*/ 53 w 53"/>
                  <a:gd name="T13" fmla="*/ 20 h 54"/>
                  <a:gd name="T14" fmla="*/ 29 w 53"/>
                  <a:gd name="T15" fmla="*/ 40 h 54"/>
                  <a:gd name="T16" fmla="*/ 11 w 53"/>
                  <a:gd name="T17" fmla="*/ 36 h 54"/>
                  <a:gd name="T18" fmla="*/ 11 w 53"/>
                  <a:gd name="T19" fmla="*/ 54 h 54"/>
                  <a:gd name="T20" fmla="*/ 11 w 53"/>
                  <a:gd name="T21" fmla="*/ 27 h 54"/>
                  <a:gd name="T22" fmla="*/ 28 w 53"/>
                  <a:gd name="T23" fmla="*/ 31 h 54"/>
                  <a:gd name="T24" fmla="*/ 42 w 53"/>
                  <a:gd name="T25" fmla="*/ 20 h 54"/>
                  <a:gd name="T26" fmla="*/ 28 w 53"/>
                  <a:gd name="T27" fmla="*/ 8 h 54"/>
                  <a:gd name="T28" fmla="*/ 11 w 53"/>
                  <a:gd name="T29" fmla="*/ 12 h 54"/>
                  <a:gd name="T30" fmla="*/ 11 w 53"/>
                  <a:gd name="T3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4">
                    <a:moveTo>
                      <a:pt x="11" y="54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2"/>
                      <a:pt x="21" y="0"/>
                      <a:pt x="29" y="0"/>
                    </a:cubicBezTo>
                    <a:cubicBezTo>
                      <a:pt x="43" y="0"/>
                      <a:pt x="53" y="8"/>
                      <a:pt x="53" y="20"/>
                    </a:cubicBezTo>
                    <a:cubicBezTo>
                      <a:pt x="53" y="32"/>
                      <a:pt x="43" y="40"/>
                      <a:pt x="29" y="40"/>
                    </a:cubicBezTo>
                    <a:cubicBezTo>
                      <a:pt x="21" y="40"/>
                      <a:pt x="16" y="38"/>
                      <a:pt x="11" y="36"/>
                    </a:cubicBezTo>
                    <a:lnTo>
                      <a:pt x="11" y="54"/>
                    </a:lnTo>
                    <a:close/>
                    <a:moveTo>
                      <a:pt x="11" y="27"/>
                    </a:moveTo>
                    <a:cubicBezTo>
                      <a:pt x="17" y="30"/>
                      <a:pt x="21" y="31"/>
                      <a:pt x="28" y="31"/>
                    </a:cubicBezTo>
                    <a:cubicBezTo>
                      <a:pt x="33" y="31"/>
                      <a:pt x="42" y="30"/>
                      <a:pt x="42" y="20"/>
                    </a:cubicBezTo>
                    <a:cubicBezTo>
                      <a:pt x="42" y="10"/>
                      <a:pt x="33" y="8"/>
                      <a:pt x="28" y="8"/>
                    </a:cubicBezTo>
                    <a:cubicBezTo>
                      <a:pt x="20" y="8"/>
                      <a:pt x="17" y="10"/>
                      <a:pt x="11" y="12"/>
                    </a:cubicBez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96BB2FED-986B-40A9-9CE3-050E0E912B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39600" y="-68263"/>
                <a:ext cx="244475" cy="198438"/>
              </a:xfrm>
              <a:custGeom>
                <a:avLst/>
                <a:gdLst>
                  <a:gd name="T0" fmla="*/ 31 w 65"/>
                  <a:gd name="T1" fmla="*/ 22 h 53"/>
                  <a:gd name="T2" fmla="*/ 31 w 65"/>
                  <a:gd name="T3" fmla="*/ 32 h 53"/>
                  <a:gd name="T4" fmla="*/ 55 w 65"/>
                  <a:gd name="T5" fmla="*/ 32 h 53"/>
                  <a:gd name="T6" fmla="*/ 55 w 65"/>
                  <a:gd name="T7" fmla="*/ 40 h 53"/>
                  <a:gd name="T8" fmla="*/ 36 w 65"/>
                  <a:gd name="T9" fmla="*/ 44 h 53"/>
                  <a:gd name="T10" fmla="*/ 12 w 65"/>
                  <a:gd name="T11" fmla="*/ 26 h 53"/>
                  <a:gd name="T12" fmla="*/ 36 w 65"/>
                  <a:gd name="T13" fmla="*/ 9 h 53"/>
                  <a:gd name="T14" fmla="*/ 57 w 65"/>
                  <a:gd name="T15" fmla="*/ 15 h 53"/>
                  <a:gd name="T16" fmla="*/ 58 w 65"/>
                  <a:gd name="T17" fmla="*/ 16 h 53"/>
                  <a:gd name="T18" fmla="*/ 64 w 65"/>
                  <a:gd name="T19" fmla="*/ 8 h 53"/>
                  <a:gd name="T20" fmla="*/ 63 w 65"/>
                  <a:gd name="T21" fmla="*/ 7 h 53"/>
                  <a:gd name="T22" fmla="*/ 36 w 65"/>
                  <a:gd name="T23" fmla="*/ 0 h 53"/>
                  <a:gd name="T24" fmla="*/ 0 w 65"/>
                  <a:gd name="T25" fmla="*/ 27 h 53"/>
                  <a:gd name="T26" fmla="*/ 36 w 65"/>
                  <a:gd name="T27" fmla="*/ 53 h 53"/>
                  <a:gd name="T28" fmla="*/ 65 w 65"/>
                  <a:gd name="T29" fmla="*/ 45 h 53"/>
                  <a:gd name="T30" fmla="*/ 65 w 65"/>
                  <a:gd name="T31" fmla="*/ 44 h 53"/>
                  <a:gd name="T32" fmla="*/ 65 w 65"/>
                  <a:gd name="T33" fmla="*/ 22 h 53"/>
                  <a:gd name="T34" fmla="*/ 31 w 65"/>
                  <a:gd name="T35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3">
                    <a:moveTo>
                      <a:pt x="31" y="22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1" y="43"/>
                      <a:pt x="44" y="44"/>
                      <a:pt x="36" y="44"/>
                    </a:cubicBezTo>
                    <a:cubicBezTo>
                      <a:pt x="20" y="44"/>
                      <a:pt x="12" y="38"/>
                      <a:pt x="12" y="26"/>
                    </a:cubicBezTo>
                    <a:cubicBezTo>
                      <a:pt x="12" y="15"/>
                      <a:pt x="20" y="9"/>
                      <a:pt x="36" y="9"/>
                    </a:cubicBezTo>
                    <a:cubicBezTo>
                      <a:pt x="48" y="9"/>
                      <a:pt x="53" y="11"/>
                      <a:pt x="57" y="15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57" y="2"/>
                      <a:pt x="48" y="0"/>
                      <a:pt x="36" y="0"/>
                    </a:cubicBezTo>
                    <a:cubicBezTo>
                      <a:pt x="14" y="0"/>
                      <a:pt x="0" y="10"/>
                      <a:pt x="0" y="27"/>
                    </a:cubicBezTo>
                    <a:cubicBezTo>
                      <a:pt x="0" y="43"/>
                      <a:pt x="14" y="53"/>
                      <a:pt x="36" y="53"/>
                    </a:cubicBezTo>
                    <a:cubicBezTo>
                      <a:pt x="49" y="53"/>
                      <a:pt x="58" y="51"/>
                      <a:pt x="65" y="45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22"/>
                      <a:pt x="65" y="22"/>
                      <a:pt x="65" y="22"/>
                    </a:cubicBez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0" name="Freeform 13">
                <a:extLst>
                  <a:ext uri="{FF2B5EF4-FFF2-40B4-BE49-F238E27FC236}">
                    <a16:creationId xmlns:a16="http://schemas.microsoft.com/office/drawing/2014/main" id="{81D012FD-5FA0-4428-847D-7A0528B589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50675" y="-79375"/>
                <a:ext cx="282575" cy="204788"/>
              </a:xfrm>
              <a:custGeom>
                <a:avLst/>
                <a:gdLst>
                  <a:gd name="T0" fmla="*/ 88 w 178"/>
                  <a:gd name="T1" fmla="*/ 0 h 129"/>
                  <a:gd name="T2" fmla="*/ 0 w 178"/>
                  <a:gd name="T3" fmla="*/ 129 h 129"/>
                  <a:gd name="T4" fmla="*/ 29 w 178"/>
                  <a:gd name="T5" fmla="*/ 129 h 129"/>
                  <a:gd name="T6" fmla="*/ 43 w 178"/>
                  <a:gd name="T7" fmla="*/ 108 h 129"/>
                  <a:gd name="T8" fmla="*/ 133 w 178"/>
                  <a:gd name="T9" fmla="*/ 108 h 129"/>
                  <a:gd name="T10" fmla="*/ 149 w 178"/>
                  <a:gd name="T11" fmla="*/ 129 h 129"/>
                  <a:gd name="T12" fmla="*/ 178 w 178"/>
                  <a:gd name="T13" fmla="*/ 129 h 129"/>
                  <a:gd name="T14" fmla="*/ 88 w 178"/>
                  <a:gd name="T15" fmla="*/ 0 h 129"/>
                  <a:gd name="T16" fmla="*/ 119 w 178"/>
                  <a:gd name="T17" fmla="*/ 87 h 129"/>
                  <a:gd name="T18" fmla="*/ 57 w 178"/>
                  <a:gd name="T19" fmla="*/ 87 h 129"/>
                  <a:gd name="T20" fmla="*/ 88 w 178"/>
                  <a:gd name="T21" fmla="*/ 42 h 129"/>
                  <a:gd name="T22" fmla="*/ 119 w 178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29">
                    <a:moveTo>
                      <a:pt x="88" y="0"/>
                    </a:moveTo>
                    <a:lnTo>
                      <a:pt x="0" y="129"/>
                    </a:lnTo>
                    <a:lnTo>
                      <a:pt x="29" y="129"/>
                    </a:lnTo>
                    <a:lnTo>
                      <a:pt x="43" y="108"/>
                    </a:lnTo>
                    <a:lnTo>
                      <a:pt x="133" y="108"/>
                    </a:lnTo>
                    <a:lnTo>
                      <a:pt x="149" y="129"/>
                    </a:lnTo>
                    <a:lnTo>
                      <a:pt x="178" y="129"/>
                    </a:lnTo>
                    <a:lnTo>
                      <a:pt x="88" y="0"/>
                    </a:lnTo>
                    <a:close/>
                    <a:moveTo>
                      <a:pt x="119" y="87"/>
                    </a:moveTo>
                    <a:lnTo>
                      <a:pt x="57" y="87"/>
                    </a:lnTo>
                    <a:lnTo>
                      <a:pt x="88" y="42"/>
                    </a:lnTo>
                    <a:lnTo>
                      <a:pt x="119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id="{35689DEF-D46F-470F-BEB4-ED78171461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98250" y="-76200"/>
                <a:ext cx="371475" cy="217488"/>
              </a:xfrm>
              <a:custGeom>
                <a:avLst/>
                <a:gdLst>
                  <a:gd name="T0" fmla="*/ 208 w 234"/>
                  <a:gd name="T1" fmla="*/ 5 h 137"/>
                  <a:gd name="T2" fmla="*/ 168 w 234"/>
                  <a:gd name="T3" fmla="*/ 87 h 137"/>
                  <a:gd name="T4" fmla="*/ 116 w 234"/>
                  <a:gd name="T5" fmla="*/ 0 h 137"/>
                  <a:gd name="T6" fmla="*/ 69 w 234"/>
                  <a:gd name="T7" fmla="*/ 87 h 137"/>
                  <a:gd name="T8" fmla="*/ 26 w 234"/>
                  <a:gd name="T9" fmla="*/ 5 h 137"/>
                  <a:gd name="T10" fmla="*/ 0 w 234"/>
                  <a:gd name="T11" fmla="*/ 5 h 137"/>
                  <a:gd name="T12" fmla="*/ 67 w 234"/>
                  <a:gd name="T13" fmla="*/ 137 h 137"/>
                  <a:gd name="T14" fmla="*/ 116 w 234"/>
                  <a:gd name="T15" fmla="*/ 45 h 137"/>
                  <a:gd name="T16" fmla="*/ 171 w 234"/>
                  <a:gd name="T17" fmla="*/ 137 h 137"/>
                  <a:gd name="T18" fmla="*/ 234 w 234"/>
                  <a:gd name="T19" fmla="*/ 5 h 137"/>
                  <a:gd name="T20" fmla="*/ 208 w 234"/>
                  <a:gd name="T21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4" h="137">
                    <a:moveTo>
                      <a:pt x="208" y="5"/>
                    </a:moveTo>
                    <a:lnTo>
                      <a:pt x="168" y="87"/>
                    </a:lnTo>
                    <a:lnTo>
                      <a:pt x="116" y="0"/>
                    </a:lnTo>
                    <a:lnTo>
                      <a:pt x="69" y="87"/>
                    </a:lnTo>
                    <a:lnTo>
                      <a:pt x="26" y="5"/>
                    </a:lnTo>
                    <a:lnTo>
                      <a:pt x="0" y="5"/>
                    </a:lnTo>
                    <a:lnTo>
                      <a:pt x="67" y="137"/>
                    </a:lnTo>
                    <a:lnTo>
                      <a:pt x="116" y="45"/>
                    </a:lnTo>
                    <a:lnTo>
                      <a:pt x="171" y="137"/>
                    </a:lnTo>
                    <a:lnTo>
                      <a:pt x="234" y="5"/>
                    </a:lnTo>
                    <a:lnTo>
                      <a:pt x="208" y="5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2" name="Freeform 15">
                <a:extLst>
                  <a:ext uri="{FF2B5EF4-FFF2-40B4-BE49-F238E27FC236}">
                    <a16:creationId xmlns:a16="http://schemas.microsoft.com/office/drawing/2014/main" id="{1B2772D2-A0F4-45B8-A66D-5B58C84AF0B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36313" y="-79375"/>
                <a:ext cx="280987" cy="204788"/>
              </a:xfrm>
              <a:custGeom>
                <a:avLst/>
                <a:gdLst>
                  <a:gd name="T0" fmla="*/ 87 w 177"/>
                  <a:gd name="T1" fmla="*/ 0 h 129"/>
                  <a:gd name="T2" fmla="*/ 0 w 177"/>
                  <a:gd name="T3" fmla="*/ 129 h 129"/>
                  <a:gd name="T4" fmla="*/ 28 w 177"/>
                  <a:gd name="T5" fmla="*/ 129 h 129"/>
                  <a:gd name="T6" fmla="*/ 43 w 177"/>
                  <a:gd name="T7" fmla="*/ 108 h 129"/>
                  <a:gd name="T8" fmla="*/ 132 w 177"/>
                  <a:gd name="T9" fmla="*/ 108 h 129"/>
                  <a:gd name="T10" fmla="*/ 149 w 177"/>
                  <a:gd name="T11" fmla="*/ 129 h 129"/>
                  <a:gd name="T12" fmla="*/ 177 w 177"/>
                  <a:gd name="T13" fmla="*/ 129 h 129"/>
                  <a:gd name="T14" fmla="*/ 87 w 177"/>
                  <a:gd name="T15" fmla="*/ 0 h 129"/>
                  <a:gd name="T16" fmla="*/ 118 w 177"/>
                  <a:gd name="T17" fmla="*/ 87 h 129"/>
                  <a:gd name="T18" fmla="*/ 57 w 177"/>
                  <a:gd name="T19" fmla="*/ 87 h 129"/>
                  <a:gd name="T20" fmla="*/ 87 w 177"/>
                  <a:gd name="T21" fmla="*/ 42 h 129"/>
                  <a:gd name="T22" fmla="*/ 118 w 177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29">
                    <a:moveTo>
                      <a:pt x="87" y="0"/>
                    </a:moveTo>
                    <a:lnTo>
                      <a:pt x="0" y="129"/>
                    </a:lnTo>
                    <a:lnTo>
                      <a:pt x="28" y="129"/>
                    </a:lnTo>
                    <a:lnTo>
                      <a:pt x="43" y="108"/>
                    </a:lnTo>
                    <a:lnTo>
                      <a:pt x="132" y="108"/>
                    </a:lnTo>
                    <a:lnTo>
                      <a:pt x="149" y="129"/>
                    </a:lnTo>
                    <a:lnTo>
                      <a:pt x="177" y="129"/>
                    </a:lnTo>
                    <a:lnTo>
                      <a:pt x="87" y="0"/>
                    </a:lnTo>
                    <a:close/>
                    <a:moveTo>
                      <a:pt x="118" y="87"/>
                    </a:moveTo>
                    <a:lnTo>
                      <a:pt x="57" y="87"/>
                    </a:lnTo>
                    <a:lnTo>
                      <a:pt x="87" y="42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3" name="Freeform 16">
                <a:extLst>
                  <a:ext uri="{FF2B5EF4-FFF2-40B4-BE49-F238E27FC236}">
                    <a16:creationId xmlns:a16="http://schemas.microsoft.com/office/drawing/2014/main" id="{A5A149C6-ED84-41C8-B584-6D0789AB6DD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877550" y="-68263"/>
                <a:ext cx="236537" cy="193675"/>
              </a:xfrm>
              <a:custGeom>
                <a:avLst/>
                <a:gdLst>
                  <a:gd name="T0" fmla="*/ 54 w 63"/>
                  <a:gd name="T1" fmla="*/ 25 h 52"/>
                  <a:gd name="T2" fmla="*/ 60 w 63"/>
                  <a:gd name="T3" fmla="*/ 15 h 52"/>
                  <a:gd name="T4" fmla="*/ 35 w 63"/>
                  <a:gd name="T5" fmla="*/ 0 h 52"/>
                  <a:gd name="T6" fmla="*/ 0 w 63"/>
                  <a:gd name="T7" fmla="*/ 0 h 52"/>
                  <a:gd name="T8" fmla="*/ 0 w 63"/>
                  <a:gd name="T9" fmla="*/ 52 h 52"/>
                  <a:gd name="T10" fmla="*/ 35 w 63"/>
                  <a:gd name="T11" fmla="*/ 52 h 52"/>
                  <a:gd name="T12" fmla="*/ 63 w 63"/>
                  <a:gd name="T13" fmla="*/ 37 h 52"/>
                  <a:gd name="T14" fmla="*/ 54 w 63"/>
                  <a:gd name="T15" fmla="*/ 25 h 52"/>
                  <a:gd name="T16" fmla="*/ 34 w 63"/>
                  <a:gd name="T17" fmla="*/ 43 h 52"/>
                  <a:gd name="T18" fmla="*/ 11 w 63"/>
                  <a:gd name="T19" fmla="*/ 43 h 52"/>
                  <a:gd name="T20" fmla="*/ 11 w 63"/>
                  <a:gd name="T21" fmla="*/ 31 h 52"/>
                  <a:gd name="T22" fmla="*/ 34 w 63"/>
                  <a:gd name="T23" fmla="*/ 31 h 52"/>
                  <a:gd name="T24" fmla="*/ 52 w 63"/>
                  <a:gd name="T25" fmla="*/ 37 h 52"/>
                  <a:gd name="T26" fmla="*/ 34 w 63"/>
                  <a:gd name="T27" fmla="*/ 43 h 52"/>
                  <a:gd name="T28" fmla="*/ 11 w 63"/>
                  <a:gd name="T29" fmla="*/ 10 h 52"/>
                  <a:gd name="T30" fmla="*/ 35 w 63"/>
                  <a:gd name="T31" fmla="*/ 10 h 52"/>
                  <a:gd name="T32" fmla="*/ 49 w 63"/>
                  <a:gd name="T33" fmla="*/ 15 h 52"/>
                  <a:gd name="T34" fmla="*/ 35 w 63"/>
                  <a:gd name="T35" fmla="*/ 21 h 52"/>
                  <a:gd name="T36" fmla="*/ 11 w 63"/>
                  <a:gd name="T37" fmla="*/ 21 h 52"/>
                  <a:gd name="T38" fmla="*/ 11 w 63"/>
                  <a:gd name="T3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52">
                    <a:moveTo>
                      <a:pt x="54" y="25"/>
                    </a:moveTo>
                    <a:cubicBezTo>
                      <a:pt x="58" y="23"/>
                      <a:pt x="60" y="20"/>
                      <a:pt x="60" y="15"/>
                    </a:cubicBezTo>
                    <a:cubicBezTo>
                      <a:pt x="60" y="2"/>
                      <a:pt x="48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9" y="52"/>
                      <a:pt x="63" y="51"/>
                      <a:pt x="63" y="37"/>
                    </a:cubicBezTo>
                    <a:cubicBezTo>
                      <a:pt x="63" y="31"/>
                      <a:pt x="60" y="27"/>
                      <a:pt x="54" y="25"/>
                    </a:cubicBezTo>
                    <a:close/>
                    <a:moveTo>
                      <a:pt x="34" y="43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9" y="31"/>
                      <a:pt x="52" y="32"/>
                      <a:pt x="52" y="37"/>
                    </a:cubicBezTo>
                    <a:cubicBezTo>
                      <a:pt x="52" y="42"/>
                      <a:pt x="49" y="43"/>
                      <a:pt x="34" y="43"/>
                    </a:cubicBezTo>
                    <a:close/>
                    <a:moveTo>
                      <a:pt x="11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10"/>
                      <a:pt x="49" y="11"/>
                      <a:pt x="49" y="15"/>
                    </a:cubicBezTo>
                    <a:cubicBezTo>
                      <a:pt x="49" y="20"/>
                      <a:pt x="46" y="21"/>
                      <a:pt x="35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E5F8EE3C-AAEF-4DE5-B2BC-D5309B1E69D3}"/>
                </a:ext>
              </a:extLst>
            </p:cNvPr>
            <p:cNvGrpSpPr/>
            <p:nvPr userDrawn="1"/>
          </p:nvGrpSpPr>
          <p:grpSpPr>
            <a:xfrm>
              <a:off x="8529624" y="255032"/>
              <a:ext cx="241929" cy="550656"/>
              <a:chOff x="8529624" y="255032"/>
              <a:chExt cx="241929" cy="550656"/>
            </a:xfrm>
          </p:grpSpPr>
          <p:sp>
            <p:nvSpPr>
              <p:cNvPr id="32" name="Gleichschenkliges Dreieck 31">
                <a:extLst>
                  <a:ext uri="{FF2B5EF4-FFF2-40B4-BE49-F238E27FC236}">
                    <a16:creationId xmlns:a16="http://schemas.microsoft.com/office/drawing/2014/main" id="{DE4BB11A-F3BA-4809-8A04-3D367611CA4C}"/>
                  </a:ext>
                </a:extLst>
              </p:cNvPr>
              <p:cNvSpPr/>
              <p:nvPr/>
            </p:nvSpPr>
            <p:spPr bwMode="gray">
              <a:xfrm rot="16200000">
                <a:off x="8406740" y="597776"/>
                <a:ext cx="330796" cy="85028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  <p:sp>
            <p:nvSpPr>
              <p:cNvPr id="33" name="Gleichschenkliges Dreieck 32">
                <a:extLst>
                  <a:ext uri="{FF2B5EF4-FFF2-40B4-BE49-F238E27FC236}">
                    <a16:creationId xmlns:a16="http://schemas.microsoft.com/office/drawing/2014/main" id="{D32EE03F-10C0-4FC5-87C5-1298F7631E51}"/>
                  </a:ext>
                </a:extLst>
              </p:cNvPr>
              <p:cNvSpPr/>
              <p:nvPr/>
            </p:nvSpPr>
            <p:spPr bwMode="gray">
              <a:xfrm rot="5400000">
                <a:off x="8425455" y="459589"/>
                <a:ext cx="550656" cy="141541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</p:grp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6403EF32-CF4A-4CC6-99B4-1E684DC2DFDC}"/>
              </a:ext>
            </a:extLst>
          </p:cNvPr>
          <p:cNvGrpSpPr/>
          <p:nvPr/>
        </p:nvGrpSpPr>
        <p:grpSpPr>
          <a:xfrm>
            <a:off x="4295955" y="3384071"/>
            <a:ext cx="1334154" cy="1603553"/>
            <a:chOff x="1582689" y="5066395"/>
            <a:chExt cx="1334154" cy="1603553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08134EA0-A8E2-4FD8-B0E1-C5464294A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326" y="5066395"/>
              <a:ext cx="990474" cy="569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easybank App - App su Google Play">
              <a:extLst>
                <a:ext uri="{FF2B5EF4-FFF2-40B4-BE49-F238E27FC236}">
                  <a16:creationId xmlns:a16="http://schemas.microsoft.com/office/drawing/2014/main" id="{3CFF4811-018A-4DD0-85B2-C0672B175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326" y="5765846"/>
              <a:ext cx="1002320" cy="489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easyleasing | easybank">
              <a:extLst>
                <a:ext uri="{FF2B5EF4-FFF2-40B4-BE49-F238E27FC236}">
                  <a16:creationId xmlns:a16="http://schemas.microsoft.com/office/drawing/2014/main" id="{2ADD4B41-59CF-4C29-849B-B2A7B9A75F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9" b="33193"/>
            <a:stretch/>
          </p:blipFill>
          <p:spPr bwMode="auto">
            <a:xfrm>
              <a:off x="1582689" y="6100422"/>
              <a:ext cx="1334154" cy="569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1B512C3D-009D-4C99-B003-E32CCA0DB1DD}"/>
              </a:ext>
            </a:extLst>
          </p:cNvPr>
          <p:cNvGrpSpPr/>
          <p:nvPr/>
        </p:nvGrpSpPr>
        <p:grpSpPr>
          <a:xfrm>
            <a:off x="9441979" y="3668834"/>
            <a:ext cx="1217053" cy="1372927"/>
            <a:chOff x="4340479" y="5299542"/>
            <a:chExt cx="1217053" cy="1372927"/>
          </a:xfrm>
        </p:grpSpPr>
        <p:pic>
          <p:nvPicPr>
            <p:cNvPr id="49" name="Picture 8">
              <a:extLst>
                <a:ext uri="{FF2B5EF4-FFF2-40B4-BE49-F238E27FC236}">
                  <a16:creationId xmlns:a16="http://schemas.microsoft.com/office/drawing/2014/main" id="{06AFF520-8233-4D31-A5DE-864E56BF8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479" y="5299542"/>
              <a:ext cx="1217053" cy="14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 descr="trelligent Paylife Bank - trelligent">
              <a:extLst>
                <a:ext uri="{FF2B5EF4-FFF2-40B4-BE49-F238E27FC236}">
                  <a16:creationId xmlns:a16="http://schemas.microsoft.com/office/drawing/2014/main" id="{73B7D150-C2EC-4EA5-B611-3853A59ECE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5" t="31646" r="8596" b="21588"/>
            <a:stretch/>
          </p:blipFill>
          <p:spPr bwMode="auto">
            <a:xfrm>
              <a:off x="4528910" y="6359835"/>
              <a:ext cx="840192" cy="312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2" descr="Style sheet for production">
              <a:extLst>
                <a:ext uri="{FF2B5EF4-FFF2-40B4-BE49-F238E27FC236}">
                  <a16:creationId xmlns:a16="http://schemas.microsoft.com/office/drawing/2014/main" id="{8245A963-8416-455D-B9C4-04AF8C3DD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02" y="5707678"/>
              <a:ext cx="1039807" cy="39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D4B518B6-5E0A-4BA2-B2FA-2976BB5DE791}"/>
              </a:ext>
            </a:extLst>
          </p:cNvPr>
          <p:cNvGrpSpPr/>
          <p:nvPr/>
        </p:nvGrpSpPr>
        <p:grpSpPr>
          <a:xfrm>
            <a:off x="6796106" y="3660653"/>
            <a:ext cx="1394292" cy="1271027"/>
            <a:chOff x="7167781" y="5304871"/>
            <a:chExt cx="1394292" cy="1271027"/>
          </a:xfrm>
        </p:grpSpPr>
        <p:pic>
          <p:nvPicPr>
            <p:cNvPr id="53" name="Picture 14" descr="Ausstellerverzeichnis Azubitag">
              <a:extLst>
                <a:ext uri="{FF2B5EF4-FFF2-40B4-BE49-F238E27FC236}">
                  <a16:creationId xmlns:a16="http://schemas.microsoft.com/office/drawing/2014/main" id="{9979CEE1-0688-4F66-87D0-D9772A546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81" y="5304871"/>
              <a:ext cx="1394292" cy="119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6" descr="Dein Sofortkredit | Qlick the bank">
              <a:extLst>
                <a:ext uri="{FF2B5EF4-FFF2-40B4-BE49-F238E27FC236}">
                  <a16:creationId xmlns:a16="http://schemas.microsoft.com/office/drawing/2014/main" id="{398A98EB-2CFE-49AF-A1E8-40476D33D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2417" y="5793172"/>
              <a:ext cx="665020" cy="203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8" descr="BFL Leasing GmbH | LinkedIn">
              <a:extLst>
                <a:ext uri="{FF2B5EF4-FFF2-40B4-BE49-F238E27FC236}">
                  <a16:creationId xmlns:a16="http://schemas.microsoft.com/office/drawing/2014/main" id="{10041FF9-9C9B-4FDC-B611-C4266FBFBE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33" t="24511" r="13240" b="41741"/>
            <a:stretch/>
          </p:blipFill>
          <p:spPr bwMode="auto">
            <a:xfrm>
              <a:off x="7418003" y="6241490"/>
              <a:ext cx="885806" cy="334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EE264B8E-3923-45BD-9254-BB545804E910}"/>
              </a:ext>
            </a:extLst>
          </p:cNvPr>
          <p:cNvGrpSpPr/>
          <p:nvPr/>
        </p:nvGrpSpPr>
        <p:grpSpPr>
          <a:xfrm>
            <a:off x="4303204" y="5144471"/>
            <a:ext cx="1156673" cy="1124653"/>
            <a:chOff x="9896309" y="5341716"/>
            <a:chExt cx="1156673" cy="1124653"/>
          </a:xfrm>
        </p:grpSpPr>
        <p:pic>
          <p:nvPicPr>
            <p:cNvPr id="57" name="Picture 20" descr="Online Abrechnungsdienst für Zahnärzte | Health AG">
              <a:extLst>
                <a:ext uri="{FF2B5EF4-FFF2-40B4-BE49-F238E27FC236}">
                  <a16:creationId xmlns:a16="http://schemas.microsoft.com/office/drawing/2014/main" id="{29237B80-6C54-4D42-897E-39F3E0032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6309" y="5341716"/>
              <a:ext cx="1156673" cy="22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2" descr="Zahnärztekasse AG | LinkedIn">
              <a:extLst>
                <a:ext uri="{FF2B5EF4-FFF2-40B4-BE49-F238E27FC236}">
                  <a16:creationId xmlns:a16="http://schemas.microsoft.com/office/drawing/2014/main" id="{7F308F6B-531E-4EFD-B62B-C2355B97E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926" y="5701599"/>
              <a:ext cx="764770" cy="764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2FF52415-B30B-4CE5-885E-88B4011CCC26}"/>
              </a:ext>
            </a:extLst>
          </p:cNvPr>
          <p:cNvGrpSpPr/>
          <p:nvPr/>
        </p:nvGrpSpPr>
        <p:grpSpPr>
          <a:xfrm>
            <a:off x="10499681" y="255032"/>
            <a:ext cx="1220159" cy="550656"/>
            <a:chOff x="8529624" y="255032"/>
            <a:chExt cx="991220" cy="550656"/>
          </a:xfrm>
        </p:grpSpPr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615193C5-77AF-4E32-A421-8B7FA9DCFB0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97244" y="526216"/>
              <a:ext cx="723600" cy="265186"/>
              <a:chOff x="10863263" y="-79375"/>
              <a:chExt cx="1420812" cy="520700"/>
            </a:xfrm>
          </p:grpSpPr>
          <p:sp>
            <p:nvSpPr>
              <p:cNvPr id="64" name="Freeform 7">
                <a:extLst>
                  <a:ext uri="{FF2B5EF4-FFF2-40B4-BE49-F238E27FC236}">
                    <a16:creationId xmlns:a16="http://schemas.microsoft.com/office/drawing/2014/main" id="{F3CABB2A-0E97-4C4F-A5F9-B8D268DAA7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63263" y="185737"/>
                <a:ext cx="242887" cy="203200"/>
              </a:xfrm>
              <a:custGeom>
                <a:avLst/>
                <a:gdLst>
                  <a:gd name="T0" fmla="*/ 36 w 65"/>
                  <a:gd name="T1" fmla="*/ 54 h 54"/>
                  <a:gd name="T2" fmla="*/ 0 w 65"/>
                  <a:gd name="T3" fmla="*/ 27 h 54"/>
                  <a:gd name="T4" fmla="*/ 36 w 65"/>
                  <a:gd name="T5" fmla="*/ 0 h 54"/>
                  <a:gd name="T6" fmla="*/ 63 w 65"/>
                  <a:gd name="T7" fmla="*/ 8 h 54"/>
                  <a:gd name="T8" fmla="*/ 64 w 65"/>
                  <a:gd name="T9" fmla="*/ 8 h 54"/>
                  <a:gd name="T10" fmla="*/ 58 w 65"/>
                  <a:gd name="T11" fmla="*/ 16 h 54"/>
                  <a:gd name="T12" fmla="*/ 57 w 65"/>
                  <a:gd name="T13" fmla="*/ 15 h 54"/>
                  <a:gd name="T14" fmla="*/ 36 w 65"/>
                  <a:gd name="T15" fmla="*/ 9 h 54"/>
                  <a:gd name="T16" fmla="*/ 12 w 65"/>
                  <a:gd name="T17" fmla="*/ 27 h 54"/>
                  <a:gd name="T18" fmla="*/ 36 w 65"/>
                  <a:gd name="T19" fmla="*/ 45 h 54"/>
                  <a:gd name="T20" fmla="*/ 55 w 65"/>
                  <a:gd name="T21" fmla="*/ 40 h 54"/>
                  <a:gd name="T22" fmla="*/ 55 w 65"/>
                  <a:gd name="T23" fmla="*/ 32 h 54"/>
                  <a:gd name="T24" fmla="*/ 31 w 65"/>
                  <a:gd name="T25" fmla="*/ 32 h 54"/>
                  <a:gd name="T26" fmla="*/ 31 w 65"/>
                  <a:gd name="T27" fmla="*/ 23 h 54"/>
                  <a:gd name="T28" fmla="*/ 65 w 65"/>
                  <a:gd name="T29" fmla="*/ 23 h 54"/>
                  <a:gd name="T30" fmla="*/ 65 w 65"/>
                  <a:gd name="T31" fmla="*/ 45 h 54"/>
                  <a:gd name="T32" fmla="*/ 65 w 65"/>
                  <a:gd name="T33" fmla="*/ 45 h 54"/>
                  <a:gd name="T34" fmla="*/ 36 w 65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4">
                    <a:moveTo>
                      <a:pt x="36" y="54"/>
                    </a:moveTo>
                    <a:cubicBezTo>
                      <a:pt x="14" y="54"/>
                      <a:pt x="0" y="44"/>
                      <a:pt x="0" y="27"/>
                    </a:cubicBezTo>
                    <a:cubicBezTo>
                      <a:pt x="0" y="10"/>
                      <a:pt x="14" y="0"/>
                      <a:pt x="36" y="0"/>
                    </a:cubicBezTo>
                    <a:cubicBezTo>
                      <a:pt x="48" y="0"/>
                      <a:pt x="57" y="2"/>
                      <a:pt x="63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3" y="11"/>
                      <a:pt x="48" y="9"/>
                      <a:pt x="36" y="9"/>
                    </a:cubicBezTo>
                    <a:cubicBezTo>
                      <a:pt x="20" y="9"/>
                      <a:pt x="12" y="15"/>
                      <a:pt x="12" y="27"/>
                    </a:cubicBezTo>
                    <a:cubicBezTo>
                      <a:pt x="12" y="39"/>
                      <a:pt x="19" y="45"/>
                      <a:pt x="36" y="45"/>
                    </a:cubicBezTo>
                    <a:cubicBezTo>
                      <a:pt x="44" y="45"/>
                      <a:pt x="51" y="43"/>
                      <a:pt x="55" y="4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58" y="51"/>
                      <a:pt x="49" y="54"/>
                      <a:pt x="36" y="54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6256075A-E785-42A1-ACEE-46B7F4F983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58538" y="238125"/>
                <a:ext cx="128587" cy="146050"/>
              </a:xfrm>
              <a:custGeom>
                <a:avLst/>
                <a:gdLst>
                  <a:gd name="T0" fmla="*/ 10 w 34"/>
                  <a:gd name="T1" fmla="*/ 39 h 39"/>
                  <a:gd name="T2" fmla="*/ 0 w 34"/>
                  <a:gd name="T3" fmla="*/ 39 h 39"/>
                  <a:gd name="T4" fmla="*/ 0 w 34"/>
                  <a:gd name="T5" fmla="*/ 1 h 39"/>
                  <a:gd name="T6" fmla="*/ 10 w 34"/>
                  <a:gd name="T7" fmla="*/ 1 h 39"/>
                  <a:gd name="T8" fmla="*/ 10 w 34"/>
                  <a:gd name="T9" fmla="*/ 5 h 39"/>
                  <a:gd name="T10" fmla="*/ 32 w 34"/>
                  <a:gd name="T11" fmla="*/ 0 h 39"/>
                  <a:gd name="T12" fmla="*/ 34 w 34"/>
                  <a:gd name="T13" fmla="*/ 0 h 39"/>
                  <a:gd name="T14" fmla="*/ 34 w 34"/>
                  <a:gd name="T15" fmla="*/ 10 h 39"/>
                  <a:gd name="T16" fmla="*/ 32 w 34"/>
                  <a:gd name="T17" fmla="*/ 10 h 39"/>
                  <a:gd name="T18" fmla="*/ 10 w 34"/>
                  <a:gd name="T19" fmla="*/ 14 h 39"/>
                  <a:gd name="T20" fmla="*/ 10 w 34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1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2"/>
                      <a:pt x="23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2" y="9"/>
                      <a:pt x="16" y="10"/>
                      <a:pt x="10" y="14"/>
                    </a:cubicBez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5F47FF23-A87A-4733-BC47-FE77679919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04588" y="238125"/>
                <a:ext cx="211137" cy="150813"/>
              </a:xfrm>
              <a:custGeom>
                <a:avLst/>
                <a:gdLst>
                  <a:gd name="T0" fmla="*/ 28 w 56"/>
                  <a:gd name="T1" fmla="*/ 40 h 40"/>
                  <a:gd name="T2" fmla="*/ 0 w 56"/>
                  <a:gd name="T3" fmla="*/ 20 h 40"/>
                  <a:gd name="T4" fmla="*/ 28 w 56"/>
                  <a:gd name="T5" fmla="*/ 0 h 40"/>
                  <a:gd name="T6" fmla="*/ 56 w 56"/>
                  <a:gd name="T7" fmla="*/ 20 h 40"/>
                  <a:gd name="T8" fmla="*/ 28 w 56"/>
                  <a:gd name="T9" fmla="*/ 40 h 40"/>
                  <a:gd name="T10" fmla="*/ 28 w 56"/>
                  <a:gd name="T11" fmla="*/ 8 h 40"/>
                  <a:gd name="T12" fmla="*/ 11 w 56"/>
                  <a:gd name="T13" fmla="*/ 20 h 40"/>
                  <a:gd name="T14" fmla="*/ 28 w 56"/>
                  <a:gd name="T15" fmla="*/ 31 h 40"/>
                  <a:gd name="T16" fmla="*/ 45 w 56"/>
                  <a:gd name="T17" fmla="*/ 20 h 40"/>
                  <a:gd name="T18" fmla="*/ 28 w 56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28" y="40"/>
                    </a:moveTo>
                    <a:cubicBezTo>
                      <a:pt x="12" y="40"/>
                      <a:pt x="0" y="32"/>
                      <a:pt x="0" y="20"/>
                    </a:cubicBezTo>
                    <a:cubicBezTo>
                      <a:pt x="0" y="8"/>
                      <a:pt x="12" y="0"/>
                      <a:pt x="28" y="0"/>
                    </a:cubicBezTo>
                    <a:cubicBezTo>
                      <a:pt x="45" y="0"/>
                      <a:pt x="56" y="8"/>
                      <a:pt x="56" y="20"/>
                    </a:cubicBezTo>
                    <a:cubicBezTo>
                      <a:pt x="56" y="32"/>
                      <a:pt x="45" y="40"/>
                      <a:pt x="28" y="40"/>
                    </a:cubicBezTo>
                    <a:close/>
                    <a:moveTo>
                      <a:pt x="28" y="8"/>
                    </a:moveTo>
                    <a:cubicBezTo>
                      <a:pt x="20" y="8"/>
                      <a:pt x="11" y="10"/>
                      <a:pt x="11" y="20"/>
                    </a:cubicBezTo>
                    <a:cubicBezTo>
                      <a:pt x="11" y="29"/>
                      <a:pt x="20" y="31"/>
                      <a:pt x="28" y="31"/>
                    </a:cubicBezTo>
                    <a:cubicBezTo>
                      <a:pt x="36" y="31"/>
                      <a:pt x="45" y="29"/>
                      <a:pt x="45" y="20"/>
                    </a:cubicBezTo>
                    <a:cubicBezTo>
                      <a:pt x="45" y="10"/>
                      <a:pt x="35" y="8"/>
                      <a:pt x="28" y="8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9E1FAEB0-F815-45C6-9659-0EA3F28ACF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2238" y="242887"/>
                <a:ext cx="187325" cy="146050"/>
              </a:xfrm>
              <a:custGeom>
                <a:avLst/>
                <a:gdLst>
                  <a:gd name="T0" fmla="*/ 18 w 50"/>
                  <a:gd name="T1" fmla="*/ 39 h 39"/>
                  <a:gd name="T2" fmla="*/ 0 w 50"/>
                  <a:gd name="T3" fmla="*/ 22 h 39"/>
                  <a:gd name="T4" fmla="*/ 0 w 50"/>
                  <a:gd name="T5" fmla="*/ 0 h 39"/>
                  <a:gd name="T6" fmla="*/ 11 w 50"/>
                  <a:gd name="T7" fmla="*/ 0 h 39"/>
                  <a:gd name="T8" fmla="*/ 11 w 50"/>
                  <a:gd name="T9" fmla="*/ 22 h 39"/>
                  <a:gd name="T10" fmla="*/ 20 w 50"/>
                  <a:gd name="T11" fmla="*/ 30 h 39"/>
                  <a:gd name="T12" fmla="*/ 39 w 50"/>
                  <a:gd name="T13" fmla="*/ 26 h 39"/>
                  <a:gd name="T14" fmla="*/ 39 w 50"/>
                  <a:gd name="T15" fmla="*/ 0 h 39"/>
                  <a:gd name="T16" fmla="*/ 50 w 50"/>
                  <a:gd name="T17" fmla="*/ 0 h 39"/>
                  <a:gd name="T18" fmla="*/ 50 w 50"/>
                  <a:gd name="T19" fmla="*/ 38 h 39"/>
                  <a:gd name="T20" fmla="*/ 39 w 50"/>
                  <a:gd name="T21" fmla="*/ 38 h 39"/>
                  <a:gd name="T22" fmla="*/ 39 w 50"/>
                  <a:gd name="T23" fmla="*/ 34 h 39"/>
                  <a:gd name="T24" fmla="*/ 18 w 5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9">
                    <a:moveTo>
                      <a:pt x="18" y="39"/>
                    </a:moveTo>
                    <a:cubicBezTo>
                      <a:pt x="6" y="39"/>
                      <a:pt x="0" y="33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8"/>
                      <a:pt x="13" y="30"/>
                      <a:pt x="20" y="30"/>
                    </a:cubicBezTo>
                    <a:cubicBezTo>
                      <a:pt x="28" y="30"/>
                      <a:pt x="33" y="28"/>
                      <a:pt x="39" y="2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4" y="36"/>
                      <a:pt x="27" y="39"/>
                      <a:pt x="18" y="39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D4368A14-F7C4-4CA4-BEFD-7B782FD5368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88775" y="238125"/>
                <a:ext cx="198437" cy="203200"/>
              </a:xfrm>
              <a:custGeom>
                <a:avLst/>
                <a:gdLst>
                  <a:gd name="T0" fmla="*/ 11 w 53"/>
                  <a:gd name="T1" fmla="*/ 54 h 54"/>
                  <a:gd name="T2" fmla="*/ 0 w 53"/>
                  <a:gd name="T3" fmla="*/ 54 h 54"/>
                  <a:gd name="T4" fmla="*/ 0 w 53"/>
                  <a:gd name="T5" fmla="*/ 1 h 54"/>
                  <a:gd name="T6" fmla="*/ 10 w 53"/>
                  <a:gd name="T7" fmla="*/ 1 h 54"/>
                  <a:gd name="T8" fmla="*/ 10 w 53"/>
                  <a:gd name="T9" fmla="*/ 4 h 54"/>
                  <a:gd name="T10" fmla="*/ 29 w 53"/>
                  <a:gd name="T11" fmla="*/ 0 h 54"/>
                  <a:gd name="T12" fmla="*/ 53 w 53"/>
                  <a:gd name="T13" fmla="*/ 20 h 54"/>
                  <a:gd name="T14" fmla="*/ 29 w 53"/>
                  <a:gd name="T15" fmla="*/ 40 h 54"/>
                  <a:gd name="T16" fmla="*/ 11 w 53"/>
                  <a:gd name="T17" fmla="*/ 36 h 54"/>
                  <a:gd name="T18" fmla="*/ 11 w 53"/>
                  <a:gd name="T19" fmla="*/ 54 h 54"/>
                  <a:gd name="T20" fmla="*/ 11 w 53"/>
                  <a:gd name="T21" fmla="*/ 27 h 54"/>
                  <a:gd name="T22" fmla="*/ 28 w 53"/>
                  <a:gd name="T23" fmla="*/ 31 h 54"/>
                  <a:gd name="T24" fmla="*/ 42 w 53"/>
                  <a:gd name="T25" fmla="*/ 20 h 54"/>
                  <a:gd name="T26" fmla="*/ 28 w 53"/>
                  <a:gd name="T27" fmla="*/ 8 h 54"/>
                  <a:gd name="T28" fmla="*/ 11 w 53"/>
                  <a:gd name="T29" fmla="*/ 12 h 54"/>
                  <a:gd name="T30" fmla="*/ 11 w 53"/>
                  <a:gd name="T3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4">
                    <a:moveTo>
                      <a:pt x="11" y="54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2"/>
                      <a:pt x="21" y="0"/>
                      <a:pt x="29" y="0"/>
                    </a:cubicBezTo>
                    <a:cubicBezTo>
                      <a:pt x="43" y="0"/>
                      <a:pt x="53" y="8"/>
                      <a:pt x="53" y="20"/>
                    </a:cubicBezTo>
                    <a:cubicBezTo>
                      <a:pt x="53" y="32"/>
                      <a:pt x="43" y="40"/>
                      <a:pt x="29" y="40"/>
                    </a:cubicBezTo>
                    <a:cubicBezTo>
                      <a:pt x="21" y="40"/>
                      <a:pt x="16" y="38"/>
                      <a:pt x="11" y="36"/>
                    </a:cubicBezTo>
                    <a:lnTo>
                      <a:pt x="11" y="54"/>
                    </a:lnTo>
                    <a:close/>
                    <a:moveTo>
                      <a:pt x="11" y="27"/>
                    </a:moveTo>
                    <a:cubicBezTo>
                      <a:pt x="17" y="30"/>
                      <a:pt x="21" y="31"/>
                      <a:pt x="28" y="31"/>
                    </a:cubicBezTo>
                    <a:cubicBezTo>
                      <a:pt x="33" y="31"/>
                      <a:pt x="42" y="30"/>
                      <a:pt x="42" y="20"/>
                    </a:cubicBezTo>
                    <a:cubicBezTo>
                      <a:pt x="42" y="10"/>
                      <a:pt x="33" y="8"/>
                      <a:pt x="28" y="8"/>
                    </a:cubicBezTo>
                    <a:cubicBezTo>
                      <a:pt x="20" y="8"/>
                      <a:pt x="17" y="10"/>
                      <a:pt x="11" y="12"/>
                    </a:cubicBez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E3B6C112-B5CC-4191-9F98-115E35810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39600" y="-68263"/>
                <a:ext cx="244475" cy="198438"/>
              </a:xfrm>
              <a:custGeom>
                <a:avLst/>
                <a:gdLst>
                  <a:gd name="T0" fmla="*/ 31 w 65"/>
                  <a:gd name="T1" fmla="*/ 22 h 53"/>
                  <a:gd name="T2" fmla="*/ 31 w 65"/>
                  <a:gd name="T3" fmla="*/ 32 h 53"/>
                  <a:gd name="T4" fmla="*/ 55 w 65"/>
                  <a:gd name="T5" fmla="*/ 32 h 53"/>
                  <a:gd name="T6" fmla="*/ 55 w 65"/>
                  <a:gd name="T7" fmla="*/ 40 h 53"/>
                  <a:gd name="T8" fmla="*/ 36 w 65"/>
                  <a:gd name="T9" fmla="*/ 44 h 53"/>
                  <a:gd name="T10" fmla="*/ 12 w 65"/>
                  <a:gd name="T11" fmla="*/ 26 h 53"/>
                  <a:gd name="T12" fmla="*/ 36 w 65"/>
                  <a:gd name="T13" fmla="*/ 9 h 53"/>
                  <a:gd name="T14" fmla="*/ 57 w 65"/>
                  <a:gd name="T15" fmla="*/ 15 h 53"/>
                  <a:gd name="T16" fmla="*/ 58 w 65"/>
                  <a:gd name="T17" fmla="*/ 16 h 53"/>
                  <a:gd name="T18" fmla="*/ 64 w 65"/>
                  <a:gd name="T19" fmla="*/ 8 h 53"/>
                  <a:gd name="T20" fmla="*/ 63 w 65"/>
                  <a:gd name="T21" fmla="*/ 7 h 53"/>
                  <a:gd name="T22" fmla="*/ 36 w 65"/>
                  <a:gd name="T23" fmla="*/ 0 h 53"/>
                  <a:gd name="T24" fmla="*/ 0 w 65"/>
                  <a:gd name="T25" fmla="*/ 27 h 53"/>
                  <a:gd name="T26" fmla="*/ 36 w 65"/>
                  <a:gd name="T27" fmla="*/ 53 h 53"/>
                  <a:gd name="T28" fmla="*/ 65 w 65"/>
                  <a:gd name="T29" fmla="*/ 45 h 53"/>
                  <a:gd name="T30" fmla="*/ 65 w 65"/>
                  <a:gd name="T31" fmla="*/ 44 h 53"/>
                  <a:gd name="T32" fmla="*/ 65 w 65"/>
                  <a:gd name="T33" fmla="*/ 22 h 53"/>
                  <a:gd name="T34" fmla="*/ 31 w 65"/>
                  <a:gd name="T35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3">
                    <a:moveTo>
                      <a:pt x="31" y="22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1" y="43"/>
                      <a:pt x="44" y="44"/>
                      <a:pt x="36" y="44"/>
                    </a:cubicBezTo>
                    <a:cubicBezTo>
                      <a:pt x="20" y="44"/>
                      <a:pt x="12" y="38"/>
                      <a:pt x="12" y="26"/>
                    </a:cubicBezTo>
                    <a:cubicBezTo>
                      <a:pt x="12" y="15"/>
                      <a:pt x="20" y="9"/>
                      <a:pt x="36" y="9"/>
                    </a:cubicBezTo>
                    <a:cubicBezTo>
                      <a:pt x="48" y="9"/>
                      <a:pt x="53" y="11"/>
                      <a:pt x="57" y="15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57" y="2"/>
                      <a:pt x="48" y="0"/>
                      <a:pt x="36" y="0"/>
                    </a:cubicBezTo>
                    <a:cubicBezTo>
                      <a:pt x="14" y="0"/>
                      <a:pt x="0" y="10"/>
                      <a:pt x="0" y="27"/>
                    </a:cubicBezTo>
                    <a:cubicBezTo>
                      <a:pt x="0" y="43"/>
                      <a:pt x="14" y="53"/>
                      <a:pt x="36" y="53"/>
                    </a:cubicBezTo>
                    <a:cubicBezTo>
                      <a:pt x="49" y="53"/>
                      <a:pt x="58" y="51"/>
                      <a:pt x="65" y="45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22"/>
                      <a:pt x="65" y="22"/>
                      <a:pt x="65" y="22"/>
                    </a:cubicBez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7FEAA5D0-AB48-4D75-87D0-1547E1A8A6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50675" y="-79375"/>
                <a:ext cx="282575" cy="204788"/>
              </a:xfrm>
              <a:custGeom>
                <a:avLst/>
                <a:gdLst>
                  <a:gd name="T0" fmla="*/ 88 w 178"/>
                  <a:gd name="T1" fmla="*/ 0 h 129"/>
                  <a:gd name="T2" fmla="*/ 0 w 178"/>
                  <a:gd name="T3" fmla="*/ 129 h 129"/>
                  <a:gd name="T4" fmla="*/ 29 w 178"/>
                  <a:gd name="T5" fmla="*/ 129 h 129"/>
                  <a:gd name="T6" fmla="*/ 43 w 178"/>
                  <a:gd name="T7" fmla="*/ 108 h 129"/>
                  <a:gd name="T8" fmla="*/ 133 w 178"/>
                  <a:gd name="T9" fmla="*/ 108 h 129"/>
                  <a:gd name="T10" fmla="*/ 149 w 178"/>
                  <a:gd name="T11" fmla="*/ 129 h 129"/>
                  <a:gd name="T12" fmla="*/ 178 w 178"/>
                  <a:gd name="T13" fmla="*/ 129 h 129"/>
                  <a:gd name="T14" fmla="*/ 88 w 178"/>
                  <a:gd name="T15" fmla="*/ 0 h 129"/>
                  <a:gd name="T16" fmla="*/ 119 w 178"/>
                  <a:gd name="T17" fmla="*/ 87 h 129"/>
                  <a:gd name="T18" fmla="*/ 57 w 178"/>
                  <a:gd name="T19" fmla="*/ 87 h 129"/>
                  <a:gd name="T20" fmla="*/ 88 w 178"/>
                  <a:gd name="T21" fmla="*/ 42 h 129"/>
                  <a:gd name="T22" fmla="*/ 119 w 178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29">
                    <a:moveTo>
                      <a:pt x="88" y="0"/>
                    </a:moveTo>
                    <a:lnTo>
                      <a:pt x="0" y="129"/>
                    </a:lnTo>
                    <a:lnTo>
                      <a:pt x="29" y="129"/>
                    </a:lnTo>
                    <a:lnTo>
                      <a:pt x="43" y="108"/>
                    </a:lnTo>
                    <a:lnTo>
                      <a:pt x="133" y="108"/>
                    </a:lnTo>
                    <a:lnTo>
                      <a:pt x="149" y="129"/>
                    </a:lnTo>
                    <a:lnTo>
                      <a:pt x="178" y="129"/>
                    </a:lnTo>
                    <a:lnTo>
                      <a:pt x="88" y="0"/>
                    </a:lnTo>
                    <a:close/>
                    <a:moveTo>
                      <a:pt x="119" y="87"/>
                    </a:moveTo>
                    <a:lnTo>
                      <a:pt x="57" y="87"/>
                    </a:lnTo>
                    <a:lnTo>
                      <a:pt x="88" y="42"/>
                    </a:lnTo>
                    <a:lnTo>
                      <a:pt x="119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7DE8AEE5-F76C-4D03-9B3A-039FB06471B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98250" y="-76200"/>
                <a:ext cx="371475" cy="217488"/>
              </a:xfrm>
              <a:custGeom>
                <a:avLst/>
                <a:gdLst>
                  <a:gd name="T0" fmla="*/ 208 w 234"/>
                  <a:gd name="T1" fmla="*/ 5 h 137"/>
                  <a:gd name="T2" fmla="*/ 168 w 234"/>
                  <a:gd name="T3" fmla="*/ 87 h 137"/>
                  <a:gd name="T4" fmla="*/ 116 w 234"/>
                  <a:gd name="T5" fmla="*/ 0 h 137"/>
                  <a:gd name="T6" fmla="*/ 69 w 234"/>
                  <a:gd name="T7" fmla="*/ 87 h 137"/>
                  <a:gd name="T8" fmla="*/ 26 w 234"/>
                  <a:gd name="T9" fmla="*/ 5 h 137"/>
                  <a:gd name="T10" fmla="*/ 0 w 234"/>
                  <a:gd name="T11" fmla="*/ 5 h 137"/>
                  <a:gd name="T12" fmla="*/ 67 w 234"/>
                  <a:gd name="T13" fmla="*/ 137 h 137"/>
                  <a:gd name="T14" fmla="*/ 116 w 234"/>
                  <a:gd name="T15" fmla="*/ 45 h 137"/>
                  <a:gd name="T16" fmla="*/ 171 w 234"/>
                  <a:gd name="T17" fmla="*/ 137 h 137"/>
                  <a:gd name="T18" fmla="*/ 234 w 234"/>
                  <a:gd name="T19" fmla="*/ 5 h 137"/>
                  <a:gd name="T20" fmla="*/ 208 w 234"/>
                  <a:gd name="T21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4" h="137">
                    <a:moveTo>
                      <a:pt x="208" y="5"/>
                    </a:moveTo>
                    <a:lnTo>
                      <a:pt x="168" y="87"/>
                    </a:lnTo>
                    <a:lnTo>
                      <a:pt x="116" y="0"/>
                    </a:lnTo>
                    <a:lnTo>
                      <a:pt x="69" y="87"/>
                    </a:lnTo>
                    <a:lnTo>
                      <a:pt x="26" y="5"/>
                    </a:lnTo>
                    <a:lnTo>
                      <a:pt x="0" y="5"/>
                    </a:lnTo>
                    <a:lnTo>
                      <a:pt x="67" y="137"/>
                    </a:lnTo>
                    <a:lnTo>
                      <a:pt x="116" y="45"/>
                    </a:lnTo>
                    <a:lnTo>
                      <a:pt x="171" y="137"/>
                    </a:lnTo>
                    <a:lnTo>
                      <a:pt x="234" y="5"/>
                    </a:lnTo>
                    <a:lnTo>
                      <a:pt x="208" y="5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CD2A96B1-0D32-4613-9CAB-160C099C3DB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36313" y="-79375"/>
                <a:ext cx="280987" cy="204788"/>
              </a:xfrm>
              <a:custGeom>
                <a:avLst/>
                <a:gdLst>
                  <a:gd name="T0" fmla="*/ 87 w 177"/>
                  <a:gd name="T1" fmla="*/ 0 h 129"/>
                  <a:gd name="T2" fmla="*/ 0 w 177"/>
                  <a:gd name="T3" fmla="*/ 129 h 129"/>
                  <a:gd name="T4" fmla="*/ 28 w 177"/>
                  <a:gd name="T5" fmla="*/ 129 h 129"/>
                  <a:gd name="T6" fmla="*/ 43 w 177"/>
                  <a:gd name="T7" fmla="*/ 108 h 129"/>
                  <a:gd name="T8" fmla="*/ 132 w 177"/>
                  <a:gd name="T9" fmla="*/ 108 h 129"/>
                  <a:gd name="T10" fmla="*/ 149 w 177"/>
                  <a:gd name="T11" fmla="*/ 129 h 129"/>
                  <a:gd name="T12" fmla="*/ 177 w 177"/>
                  <a:gd name="T13" fmla="*/ 129 h 129"/>
                  <a:gd name="T14" fmla="*/ 87 w 177"/>
                  <a:gd name="T15" fmla="*/ 0 h 129"/>
                  <a:gd name="T16" fmla="*/ 118 w 177"/>
                  <a:gd name="T17" fmla="*/ 87 h 129"/>
                  <a:gd name="T18" fmla="*/ 57 w 177"/>
                  <a:gd name="T19" fmla="*/ 87 h 129"/>
                  <a:gd name="T20" fmla="*/ 87 w 177"/>
                  <a:gd name="T21" fmla="*/ 42 h 129"/>
                  <a:gd name="T22" fmla="*/ 118 w 177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29">
                    <a:moveTo>
                      <a:pt x="87" y="0"/>
                    </a:moveTo>
                    <a:lnTo>
                      <a:pt x="0" y="129"/>
                    </a:lnTo>
                    <a:lnTo>
                      <a:pt x="28" y="129"/>
                    </a:lnTo>
                    <a:lnTo>
                      <a:pt x="43" y="108"/>
                    </a:lnTo>
                    <a:lnTo>
                      <a:pt x="132" y="108"/>
                    </a:lnTo>
                    <a:lnTo>
                      <a:pt x="149" y="129"/>
                    </a:lnTo>
                    <a:lnTo>
                      <a:pt x="177" y="129"/>
                    </a:lnTo>
                    <a:lnTo>
                      <a:pt x="87" y="0"/>
                    </a:lnTo>
                    <a:close/>
                    <a:moveTo>
                      <a:pt x="118" y="87"/>
                    </a:moveTo>
                    <a:lnTo>
                      <a:pt x="57" y="87"/>
                    </a:lnTo>
                    <a:lnTo>
                      <a:pt x="87" y="42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id="{1558D16F-CD47-4BD0-9885-5C1B477A40C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877550" y="-68263"/>
                <a:ext cx="236537" cy="193675"/>
              </a:xfrm>
              <a:custGeom>
                <a:avLst/>
                <a:gdLst>
                  <a:gd name="T0" fmla="*/ 54 w 63"/>
                  <a:gd name="T1" fmla="*/ 25 h 52"/>
                  <a:gd name="T2" fmla="*/ 60 w 63"/>
                  <a:gd name="T3" fmla="*/ 15 h 52"/>
                  <a:gd name="T4" fmla="*/ 35 w 63"/>
                  <a:gd name="T5" fmla="*/ 0 h 52"/>
                  <a:gd name="T6" fmla="*/ 0 w 63"/>
                  <a:gd name="T7" fmla="*/ 0 h 52"/>
                  <a:gd name="T8" fmla="*/ 0 w 63"/>
                  <a:gd name="T9" fmla="*/ 52 h 52"/>
                  <a:gd name="T10" fmla="*/ 35 w 63"/>
                  <a:gd name="T11" fmla="*/ 52 h 52"/>
                  <a:gd name="T12" fmla="*/ 63 w 63"/>
                  <a:gd name="T13" fmla="*/ 37 h 52"/>
                  <a:gd name="T14" fmla="*/ 54 w 63"/>
                  <a:gd name="T15" fmla="*/ 25 h 52"/>
                  <a:gd name="T16" fmla="*/ 34 w 63"/>
                  <a:gd name="T17" fmla="*/ 43 h 52"/>
                  <a:gd name="T18" fmla="*/ 11 w 63"/>
                  <a:gd name="T19" fmla="*/ 43 h 52"/>
                  <a:gd name="T20" fmla="*/ 11 w 63"/>
                  <a:gd name="T21" fmla="*/ 31 h 52"/>
                  <a:gd name="T22" fmla="*/ 34 w 63"/>
                  <a:gd name="T23" fmla="*/ 31 h 52"/>
                  <a:gd name="T24" fmla="*/ 52 w 63"/>
                  <a:gd name="T25" fmla="*/ 37 h 52"/>
                  <a:gd name="T26" fmla="*/ 34 w 63"/>
                  <a:gd name="T27" fmla="*/ 43 h 52"/>
                  <a:gd name="T28" fmla="*/ 11 w 63"/>
                  <a:gd name="T29" fmla="*/ 10 h 52"/>
                  <a:gd name="T30" fmla="*/ 35 w 63"/>
                  <a:gd name="T31" fmla="*/ 10 h 52"/>
                  <a:gd name="T32" fmla="*/ 49 w 63"/>
                  <a:gd name="T33" fmla="*/ 15 h 52"/>
                  <a:gd name="T34" fmla="*/ 35 w 63"/>
                  <a:gd name="T35" fmla="*/ 21 h 52"/>
                  <a:gd name="T36" fmla="*/ 11 w 63"/>
                  <a:gd name="T37" fmla="*/ 21 h 52"/>
                  <a:gd name="T38" fmla="*/ 11 w 63"/>
                  <a:gd name="T3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52">
                    <a:moveTo>
                      <a:pt x="54" y="25"/>
                    </a:moveTo>
                    <a:cubicBezTo>
                      <a:pt x="58" y="23"/>
                      <a:pt x="60" y="20"/>
                      <a:pt x="60" y="15"/>
                    </a:cubicBezTo>
                    <a:cubicBezTo>
                      <a:pt x="60" y="2"/>
                      <a:pt x="48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9" y="52"/>
                      <a:pt x="63" y="51"/>
                      <a:pt x="63" y="37"/>
                    </a:cubicBezTo>
                    <a:cubicBezTo>
                      <a:pt x="63" y="31"/>
                      <a:pt x="60" y="27"/>
                      <a:pt x="54" y="25"/>
                    </a:cubicBezTo>
                    <a:close/>
                    <a:moveTo>
                      <a:pt x="34" y="43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9" y="31"/>
                      <a:pt x="52" y="32"/>
                      <a:pt x="52" y="37"/>
                    </a:cubicBezTo>
                    <a:cubicBezTo>
                      <a:pt x="52" y="42"/>
                      <a:pt x="49" y="43"/>
                      <a:pt x="34" y="43"/>
                    </a:cubicBezTo>
                    <a:close/>
                    <a:moveTo>
                      <a:pt x="11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10"/>
                      <a:pt x="49" y="11"/>
                      <a:pt x="49" y="15"/>
                    </a:cubicBezTo>
                    <a:cubicBezTo>
                      <a:pt x="49" y="20"/>
                      <a:pt x="46" y="21"/>
                      <a:pt x="35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DF982D2B-975B-413C-8F5D-9FA8FD7AA602}"/>
                </a:ext>
              </a:extLst>
            </p:cNvPr>
            <p:cNvGrpSpPr/>
            <p:nvPr userDrawn="1"/>
          </p:nvGrpSpPr>
          <p:grpSpPr>
            <a:xfrm>
              <a:off x="8529624" y="255032"/>
              <a:ext cx="241929" cy="550656"/>
              <a:chOff x="8529624" y="255032"/>
              <a:chExt cx="241929" cy="550656"/>
            </a:xfrm>
          </p:grpSpPr>
          <p:sp>
            <p:nvSpPr>
              <p:cNvPr id="62" name="Gleichschenkliges Dreieck 61">
                <a:extLst>
                  <a:ext uri="{FF2B5EF4-FFF2-40B4-BE49-F238E27FC236}">
                    <a16:creationId xmlns:a16="http://schemas.microsoft.com/office/drawing/2014/main" id="{60A817CC-ED09-4C56-91EE-35B73285BBF3}"/>
                  </a:ext>
                </a:extLst>
              </p:cNvPr>
              <p:cNvSpPr/>
              <p:nvPr/>
            </p:nvSpPr>
            <p:spPr bwMode="gray">
              <a:xfrm rot="16200000">
                <a:off x="8406740" y="597776"/>
                <a:ext cx="330796" cy="85028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  <p:sp>
            <p:nvSpPr>
              <p:cNvPr id="63" name="Gleichschenkliges Dreieck 62">
                <a:extLst>
                  <a:ext uri="{FF2B5EF4-FFF2-40B4-BE49-F238E27FC236}">
                    <a16:creationId xmlns:a16="http://schemas.microsoft.com/office/drawing/2014/main" id="{6B41A171-0E8F-4105-AA70-2182D8803E1A}"/>
                  </a:ext>
                </a:extLst>
              </p:cNvPr>
              <p:cNvSpPr/>
              <p:nvPr/>
            </p:nvSpPr>
            <p:spPr bwMode="gray">
              <a:xfrm rot="5400000">
                <a:off x="8425455" y="459589"/>
                <a:ext cx="550656" cy="141541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</p:grpSp>
      </p:grpSp>
      <p:sp>
        <p:nvSpPr>
          <p:cNvPr id="74" name="Rechteck 73">
            <a:extLst>
              <a:ext uri="{FF2B5EF4-FFF2-40B4-BE49-F238E27FC236}">
                <a16:creationId xmlns:a16="http://schemas.microsoft.com/office/drawing/2014/main" id="{5B53C7AF-054E-4389-B99C-C412DD500C9F}"/>
              </a:ext>
            </a:extLst>
          </p:cNvPr>
          <p:cNvSpPr/>
          <p:nvPr/>
        </p:nvSpPr>
        <p:spPr>
          <a:xfrm>
            <a:off x="3935665" y="2429681"/>
            <a:ext cx="710713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</a:pPr>
            <a:r>
              <a:rPr lang="en-US" sz="1400" dirty="0"/>
              <a:t>If you have any questions regarding diversity and inclusion in BAWAG Group contact</a:t>
            </a:r>
            <a:r>
              <a:rPr lang="en-US" sz="1400" b="1" dirty="0"/>
              <a:t> </a:t>
            </a:r>
            <a:r>
              <a:rPr lang="en-US" sz="1400" b="1" dirty="0">
                <a:solidFill>
                  <a:srgbClr val="0070C0"/>
                </a:solidFill>
              </a:rPr>
              <a:t>hr@bawaggroup.com</a:t>
            </a:r>
          </a:p>
          <a:p>
            <a:pPr algn="ctr" fontAlgn="base">
              <a:spcAft>
                <a:spcPts val="600"/>
              </a:spcAft>
            </a:pPr>
            <a:endParaRPr lang="en-US" sz="1400" b="1" dirty="0"/>
          </a:p>
          <a:p>
            <a:pPr algn="ctr" fontAlgn="base">
              <a:spcAft>
                <a:spcPts val="600"/>
              </a:spcAft>
            </a:pPr>
            <a:endParaRPr lang="en-US" sz="1400" b="1" dirty="0"/>
          </a:p>
          <a:p>
            <a:pPr algn="ctr" fontAlgn="base">
              <a:spcAft>
                <a:spcPts val="600"/>
              </a:spcAft>
            </a:pPr>
            <a:endParaRPr lang="en-US" sz="1400" dirty="0"/>
          </a:p>
          <a:p>
            <a:pPr marL="171450" indent="-171450" algn="ctr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171450" indent="-171450" algn="ctr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algn="ctr">
              <a:spcAft>
                <a:spcPts val="600"/>
              </a:spcAft>
            </a:pPr>
            <a:r>
              <a:rPr lang="en-US" sz="1400" dirty="0">
                <a:latin typeface="Times New Roman" panose="02020603050405020304" pitchFamily="18" charset="0"/>
                <a:ea typeface="Geneva"/>
              </a:rPr>
              <a:t> </a:t>
            </a:r>
            <a:endParaRPr lang="de-AT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76FC9B-11B6-614A-B2C7-618938AAE97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137997" y="5152962"/>
            <a:ext cx="718917" cy="290159"/>
          </a:xfrm>
          <a:prstGeom prst="rect">
            <a:avLst/>
          </a:prstGeom>
        </p:spPr>
      </p:pic>
      <p:pic>
        <p:nvPicPr>
          <p:cNvPr id="1026" name="Picture 2" descr="MoCo logo - New Star FM">
            <a:extLst>
              <a:ext uri="{FF2B5EF4-FFF2-40B4-BE49-F238E27FC236}">
                <a16:creationId xmlns:a16="http://schemas.microsoft.com/office/drawing/2014/main" id="{BB23BEF4-D415-8E2C-CCA1-BEE35D0E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11" y="5662133"/>
            <a:ext cx="1097808" cy="4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ak Bank Envision Savings Review: 4.75% APY (Nationwide) - Hustler Money  Blog">
            <a:extLst>
              <a:ext uri="{FF2B5EF4-FFF2-40B4-BE49-F238E27FC236}">
                <a16:creationId xmlns:a16="http://schemas.microsoft.com/office/drawing/2014/main" id="{D3DD9E97-E07C-7E3F-39F8-670726085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035" y="5105676"/>
            <a:ext cx="967742" cy="48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daho First Bank | Greater Area Donnelly Chamber of Commerce">
            <a:extLst>
              <a:ext uri="{FF2B5EF4-FFF2-40B4-BE49-F238E27FC236}">
                <a16:creationId xmlns:a16="http://schemas.microsoft.com/office/drawing/2014/main" id="{4E6A99D4-3380-12AD-E6F5-3474C8248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001" y="5642017"/>
            <a:ext cx="867182" cy="47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CA35447F-CD32-427D-81CA-B893A9433B07}"/>
              </a:ext>
            </a:extLst>
          </p:cNvPr>
          <p:cNvSpPr txBox="1">
            <a:spLocks/>
          </p:cNvSpPr>
          <p:nvPr/>
        </p:nvSpPr>
        <p:spPr>
          <a:xfrm>
            <a:off x="5540753" y="2132833"/>
            <a:ext cx="6025822" cy="25571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0000" indent="-180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i="1" dirty="0"/>
              <a:t>BAWAG Group is striving to be a meritocracy. The Management Board takes a great deal of pride in ensuring our company values are individual based on merits without bias towards age, gender, gender identity, color, ethnicity, sexual orientation, disability or religion.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i="1" dirty="0"/>
              <a:t>This is what makes us a truly unique organization.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-DE" i="1" dirty="0"/>
              <a:t>Anas Abuzaakouk</a:t>
            </a:r>
            <a:br>
              <a:rPr lang="de-AT" i="1" dirty="0"/>
            </a:br>
            <a:r>
              <a:rPr lang="de-DE" i="1" dirty="0"/>
              <a:t>Chief Executive Officer</a:t>
            </a:r>
            <a:endParaRPr lang="de-AT" i="1" dirty="0"/>
          </a:p>
        </p:txBody>
      </p:sp>
      <p:pic>
        <p:nvPicPr>
          <p:cNvPr id="6" name="Grafik 5" descr="Ein Bild, das Person, Mann, Schlips, Anzug enthält.&#10;&#10;Automatisch generierte Beschreibung">
            <a:extLst>
              <a:ext uri="{FF2B5EF4-FFF2-40B4-BE49-F238E27FC236}">
                <a16:creationId xmlns:a16="http://schemas.microsoft.com/office/drawing/2014/main" id="{A2243929-35A0-4D7F-B1D2-B9D1E6D03B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r="14412"/>
          <a:stretch/>
        </p:blipFill>
        <p:spPr>
          <a:xfrm>
            <a:off x="1667326" y="1938600"/>
            <a:ext cx="3281680" cy="2980800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BAE5035-8437-47EB-B19B-CD0B27D8B65B}"/>
              </a:ext>
            </a:extLst>
          </p:cNvPr>
          <p:cNvGrpSpPr/>
          <p:nvPr/>
        </p:nvGrpSpPr>
        <p:grpSpPr>
          <a:xfrm>
            <a:off x="10499681" y="255032"/>
            <a:ext cx="1220159" cy="550656"/>
            <a:chOff x="8529624" y="255032"/>
            <a:chExt cx="991220" cy="550656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CD94CE5F-3D8D-4C77-AC6D-CC6D98972D0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97244" y="526216"/>
              <a:ext cx="723600" cy="265186"/>
              <a:chOff x="10863263" y="-79375"/>
              <a:chExt cx="1420812" cy="520700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DA06CECB-FAC6-446D-BE3B-D7BB88479E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63263" y="185737"/>
                <a:ext cx="242887" cy="203200"/>
              </a:xfrm>
              <a:custGeom>
                <a:avLst/>
                <a:gdLst>
                  <a:gd name="T0" fmla="*/ 36 w 65"/>
                  <a:gd name="T1" fmla="*/ 54 h 54"/>
                  <a:gd name="T2" fmla="*/ 0 w 65"/>
                  <a:gd name="T3" fmla="*/ 27 h 54"/>
                  <a:gd name="T4" fmla="*/ 36 w 65"/>
                  <a:gd name="T5" fmla="*/ 0 h 54"/>
                  <a:gd name="T6" fmla="*/ 63 w 65"/>
                  <a:gd name="T7" fmla="*/ 8 h 54"/>
                  <a:gd name="T8" fmla="*/ 64 w 65"/>
                  <a:gd name="T9" fmla="*/ 8 h 54"/>
                  <a:gd name="T10" fmla="*/ 58 w 65"/>
                  <a:gd name="T11" fmla="*/ 16 h 54"/>
                  <a:gd name="T12" fmla="*/ 57 w 65"/>
                  <a:gd name="T13" fmla="*/ 15 h 54"/>
                  <a:gd name="T14" fmla="*/ 36 w 65"/>
                  <a:gd name="T15" fmla="*/ 9 h 54"/>
                  <a:gd name="T16" fmla="*/ 12 w 65"/>
                  <a:gd name="T17" fmla="*/ 27 h 54"/>
                  <a:gd name="T18" fmla="*/ 36 w 65"/>
                  <a:gd name="T19" fmla="*/ 45 h 54"/>
                  <a:gd name="T20" fmla="*/ 55 w 65"/>
                  <a:gd name="T21" fmla="*/ 40 h 54"/>
                  <a:gd name="T22" fmla="*/ 55 w 65"/>
                  <a:gd name="T23" fmla="*/ 32 h 54"/>
                  <a:gd name="T24" fmla="*/ 31 w 65"/>
                  <a:gd name="T25" fmla="*/ 32 h 54"/>
                  <a:gd name="T26" fmla="*/ 31 w 65"/>
                  <a:gd name="T27" fmla="*/ 23 h 54"/>
                  <a:gd name="T28" fmla="*/ 65 w 65"/>
                  <a:gd name="T29" fmla="*/ 23 h 54"/>
                  <a:gd name="T30" fmla="*/ 65 w 65"/>
                  <a:gd name="T31" fmla="*/ 45 h 54"/>
                  <a:gd name="T32" fmla="*/ 65 w 65"/>
                  <a:gd name="T33" fmla="*/ 45 h 54"/>
                  <a:gd name="T34" fmla="*/ 36 w 65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4">
                    <a:moveTo>
                      <a:pt x="36" y="54"/>
                    </a:moveTo>
                    <a:cubicBezTo>
                      <a:pt x="14" y="54"/>
                      <a:pt x="0" y="44"/>
                      <a:pt x="0" y="27"/>
                    </a:cubicBezTo>
                    <a:cubicBezTo>
                      <a:pt x="0" y="10"/>
                      <a:pt x="14" y="0"/>
                      <a:pt x="36" y="0"/>
                    </a:cubicBezTo>
                    <a:cubicBezTo>
                      <a:pt x="48" y="0"/>
                      <a:pt x="57" y="2"/>
                      <a:pt x="63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3" y="11"/>
                      <a:pt x="48" y="9"/>
                      <a:pt x="36" y="9"/>
                    </a:cubicBezTo>
                    <a:cubicBezTo>
                      <a:pt x="20" y="9"/>
                      <a:pt x="12" y="15"/>
                      <a:pt x="12" y="27"/>
                    </a:cubicBezTo>
                    <a:cubicBezTo>
                      <a:pt x="12" y="39"/>
                      <a:pt x="19" y="45"/>
                      <a:pt x="36" y="45"/>
                    </a:cubicBezTo>
                    <a:cubicBezTo>
                      <a:pt x="44" y="45"/>
                      <a:pt x="51" y="43"/>
                      <a:pt x="55" y="4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58" y="51"/>
                      <a:pt x="49" y="54"/>
                      <a:pt x="36" y="54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556277AC-5EA8-42DE-8865-381E5B1CFB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58538" y="238125"/>
                <a:ext cx="128587" cy="146050"/>
              </a:xfrm>
              <a:custGeom>
                <a:avLst/>
                <a:gdLst>
                  <a:gd name="T0" fmla="*/ 10 w 34"/>
                  <a:gd name="T1" fmla="*/ 39 h 39"/>
                  <a:gd name="T2" fmla="*/ 0 w 34"/>
                  <a:gd name="T3" fmla="*/ 39 h 39"/>
                  <a:gd name="T4" fmla="*/ 0 w 34"/>
                  <a:gd name="T5" fmla="*/ 1 h 39"/>
                  <a:gd name="T6" fmla="*/ 10 w 34"/>
                  <a:gd name="T7" fmla="*/ 1 h 39"/>
                  <a:gd name="T8" fmla="*/ 10 w 34"/>
                  <a:gd name="T9" fmla="*/ 5 h 39"/>
                  <a:gd name="T10" fmla="*/ 32 w 34"/>
                  <a:gd name="T11" fmla="*/ 0 h 39"/>
                  <a:gd name="T12" fmla="*/ 34 w 34"/>
                  <a:gd name="T13" fmla="*/ 0 h 39"/>
                  <a:gd name="T14" fmla="*/ 34 w 34"/>
                  <a:gd name="T15" fmla="*/ 10 h 39"/>
                  <a:gd name="T16" fmla="*/ 32 w 34"/>
                  <a:gd name="T17" fmla="*/ 10 h 39"/>
                  <a:gd name="T18" fmla="*/ 10 w 34"/>
                  <a:gd name="T19" fmla="*/ 14 h 39"/>
                  <a:gd name="T20" fmla="*/ 10 w 34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1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2"/>
                      <a:pt x="23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2" y="9"/>
                      <a:pt x="16" y="10"/>
                      <a:pt x="10" y="14"/>
                    </a:cubicBez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F6488E23-2CE9-4F6D-9F12-AF163B2AFCA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04588" y="238125"/>
                <a:ext cx="211137" cy="150813"/>
              </a:xfrm>
              <a:custGeom>
                <a:avLst/>
                <a:gdLst>
                  <a:gd name="T0" fmla="*/ 28 w 56"/>
                  <a:gd name="T1" fmla="*/ 40 h 40"/>
                  <a:gd name="T2" fmla="*/ 0 w 56"/>
                  <a:gd name="T3" fmla="*/ 20 h 40"/>
                  <a:gd name="T4" fmla="*/ 28 w 56"/>
                  <a:gd name="T5" fmla="*/ 0 h 40"/>
                  <a:gd name="T6" fmla="*/ 56 w 56"/>
                  <a:gd name="T7" fmla="*/ 20 h 40"/>
                  <a:gd name="T8" fmla="*/ 28 w 56"/>
                  <a:gd name="T9" fmla="*/ 40 h 40"/>
                  <a:gd name="T10" fmla="*/ 28 w 56"/>
                  <a:gd name="T11" fmla="*/ 8 h 40"/>
                  <a:gd name="T12" fmla="*/ 11 w 56"/>
                  <a:gd name="T13" fmla="*/ 20 h 40"/>
                  <a:gd name="T14" fmla="*/ 28 w 56"/>
                  <a:gd name="T15" fmla="*/ 31 h 40"/>
                  <a:gd name="T16" fmla="*/ 45 w 56"/>
                  <a:gd name="T17" fmla="*/ 20 h 40"/>
                  <a:gd name="T18" fmla="*/ 28 w 56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28" y="40"/>
                    </a:moveTo>
                    <a:cubicBezTo>
                      <a:pt x="12" y="40"/>
                      <a:pt x="0" y="32"/>
                      <a:pt x="0" y="20"/>
                    </a:cubicBezTo>
                    <a:cubicBezTo>
                      <a:pt x="0" y="8"/>
                      <a:pt x="12" y="0"/>
                      <a:pt x="28" y="0"/>
                    </a:cubicBezTo>
                    <a:cubicBezTo>
                      <a:pt x="45" y="0"/>
                      <a:pt x="56" y="8"/>
                      <a:pt x="56" y="20"/>
                    </a:cubicBezTo>
                    <a:cubicBezTo>
                      <a:pt x="56" y="32"/>
                      <a:pt x="45" y="40"/>
                      <a:pt x="28" y="40"/>
                    </a:cubicBezTo>
                    <a:close/>
                    <a:moveTo>
                      <a:pt x="28" y="8"/>
                    </a:moveTo>
                    <a:cubicBezTo>
                      <a:pt x="20" y="8"/>
                      <a:pt x="11" y="10"/>
                      <a:pt x="11" y="20"/>
                    </a:cubicBezTo>
                    <a:cubicBezTo>
                      <a:pt x="11" y="29"/>
                      <a:pt x="20" y="31"/>
                      <a:pt x="28" y="31"/>
                    </a:cubicBezTo>
                    <a:cubicBezTo>
                      <a:pt x="36" y="31"/>
                      <a:pt x="45" y="29"/>
                      <a:pt x="45" y="20"/>
                    </a:cubicBezTo>
                    <a:cubicBezTo>
                      <a:pt x="45" y="10"/>
                      <a:pt x="35" y="8"/>
                      <a:pt x="28" y="8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AEB99102-90EA-430A-8234-05DA7C320D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2238" y="242887"/>
                <a:ext cx="187325" cy="146050"/>
              </a:xfrm>
              <a:custGeom>
                <a:avLst/>
                <a:gdLst>
                  <a:gd name="T0" fmla="*/ 18 w 50"/>
                  <a:gd name="T1" fmla="*/ 39 h 39"/>
                  <a:gd name="T2" fmla="*/ 0 w 50"/>
                  <a:gd name="T3" fmla="*/ 22 h 39"/>
                  <a:gd name="T4" fmla="*/ 0 w 50"/>
                  <a:gd name="T5" fmla="*/ 0 h 39"/>
                  <a:gd name="T6" fmla="*/ 11 w 50"/>
                  <a:gd name="T7" fmla="*/ 0 h 39"/>
                  <a:gd name="T8" fmla="*/ 11 w 50"/>
                  <a:gd name="T9" fmla="*/ 22 h 39"/>
                  <a:gd name="T10" fmla="*/ 20 w 50"/>
                  <a:gd name="T11" fmla="*/ 30 h 39"/>
                  <a:gd name="T12" fmla="*/ 39 w 50"/>
                  <a:gd name="T13" fmla="*/ 26 h 39"/>
                  <a:gd name="T14" fmla="*/ 39 w 50"/>
                  <a:gd name="T15" fmla="*/ 0 h 39"/>
                  <a:gd name="T16" fmla="*/ 50 w 50"/>
                  <a:gd name="T17" fmla="*/ 0 h 39"/>
                  <a:gd name="T18" fmla="*/ 50 w 50"/>
                  <a:gd name="T19" fmla="*/ 38 h 39"/>
                  <a:gd name="T20" fmla="*/ 39 w 50"/>
                  <a:gd name="T21" fmla="*/ 38 h 39"/>
                  <a:gd name="T22" fmla="*/ 39 w 50"/>
                  <a:gd name="T23" fmla="*/ 34 h 39"/>
                  <a:gd name="T24" fmla="*/ 18 w 5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9">
                    <a:moveTo>
                      <a:pt x="18" y="39"/>
                    </a:moveTo>
                    <a:cubicBezTo>
                      <a:pt x="6" y="39"/>
                      <a:pt x="0" y="33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8"/>
                      <a:pt x="13" y="30"/>
                      <a:pt x="20" y="30"/>
                    </a:cubicBezTo>
                    <a:cubicBezTo>
                      <a:pt x="28" y="30"/>
                      <a:pt x="33" y="28"/>
                      <a:pt x="39" y="2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4" y="36"/>
                      <a:pt x="27" y="39"/>
                      <a:pt x="18" y="39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D8BB669F-0FD7-45E9-9B47-3304B64F329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88775" y="238125"/>
                <a:ext cx="198437" cy="203200"/>
              </a:xfrm>
              <a:custGeom>
                <a:avLst/>
                <a:gdLst>
                  <a:gd name="T0" fmla="*/ 11 w 53"/>
                  <a:gd name="T1" fmla="*/ 54 h 54"/>
                  <a:gd name="T2" fmla="*/ 0 w 53"/>
                  <a:gd name="T3" fmla="*/ 54 h 54"/>
                  <a:gd name="T4" fmla="*/ 0 w 53"/>
                  <a:gd name="T5" fmla="*/ 1 h 54"/>
                  <a:gd name="T6" fmla="*/ 10 w 53"/>
                  <a:gd name="T7" fmla="*/ 1 h 54"/>
                  <a:gd name="T8" fmla="*/ 10 w 53"/>
                  <a:gd name="T9" fmla="*/ 4 h 54"/>
                  <a:gd name="T10" fmla="*/ 29 w 53"/>
                  <a:gd name="T11" fmla="*/ 0 h 54"/>
                  <a:gd name="T12" fmla="*/ 53 w 53"/>
                  <a:gd name="T13" fmla="*/ 20 h 54"/>
                  <a:gd name="T14" fmla="*/ 29 w 53"/>
                  <a:gd name="T15" fmla="*/ 40 h 54"/>
                  <a:gd name="T16" fmla="*/ 11 w 53"/>
                  <a:gd name="T17" fmla="*/ 36 h 54"/>
                  <a:gd name="T18" fmla="*/ 11 w 53"/>
                  <a:gd name="T19" fmla="*/ 54 h 54"/>
                  <a:gd name="T20" fmla="*/ 11 w 53"/>
                  <a:gd name="T21" fmla="*/ 27 h 54"/>
                  <a:gd name="T22" fmla="*/ 28 w 53"/>
                  <a:gd name="T23" fmla="*/ 31 h 54"/>
                  <a:gd name="T24" fmla="*/ 42 w 53"/>
                  <a:gd name="T25" fmla="*/ 20 h 54"/>
                  <a:gd name="T26" fmla="*/ 28 w 53"/>
                  <a:gd name="T27" fmla="*/ 8 h 54"/>
                  <a:gd name="T28" fmla="*/ 11 w 53"/>
                  <a:gd name="T29" fmla="*/ 12 h 54"/>
                  <a:gd name="T30" fmla="*/ 11 w 53"/>
                  <a:gd name="T3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4">
                    <a:moveTo>
                      <a:pt x="11" y="54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2"/>
                      <a:pt x="21" y="0"/>
                      <a:pt x="29" y="0"/>
                    </a:cubicBezTo>
                    <a:cubicBezTo>
                      <a:pt x="43" y="0"/>
                      <a:pt x="53" y="8"/>
                      <a:pt x="53" y="20"/>
                    </a:cubicBezTo>
                    <a:cubicBezTo>
                      <a:pt x="53" y="32"/>
                      <a:pt x="43" y="40"/>
                      <a:pt x="29" y="40"/>
                    </a:cubicBezTo>
                    <a:cubicBezTo>
                      <a:pt x="21" y="40"/>
                      <a:pt x="16" y="38"/>
                      <a:pt x="11" y="36"/>
                    </a:cubicBezTo>
                    <a:lnTo>
                      <a:pt x="11" y="54"/>
                    </a:lnTo>
                    <a:close/>
                    <a:moveTo>
                      <a:pt x="11" y="27"/>
                    </a:moveTo>
                    <a:cubicBezTo>
                      <a:pt x="17" y="30"/>
                      <a:pt x="21" y="31"/>
                      <a:pt x="28" y="31"/>
                    </a:cubicBezTo>
                    <a:cubicBezTo>
                      <a:pt x="33" y="31"/>
                      <a:pt x="42" y="30"/>
                      <a:pt x="42" y="20"/>
                    </a:cubicBezTo>
                    <a:cubicBezTo>
                      <a:pt x="42" y="10"/>
                      <a:pt x="33" y="8"/>
                      <a:pt x="28" y="8"/>
                    </a:cubicBezTo>
                    <a:cubicBezTo>
                      <a:pt x="20" y="8"/>
                      <a:pt x="17" y="10"/>
                      <a:pt x="11" y="12"/>
                    </a:cubicBez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ADF4326D-55B4-4E8A-B08A-1A97DF79FC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39600" y="-68263"/>
                <a:ext cx="244475" cy="198438"/>
              </a:xfrm>
              <a:custGeom>
                <a:avLst/>
                <a:gdLst>
                  <a:gd name="T0" fmla="*/ 31 w 65"/>
                  <a:gd name="T1" fmla="*/ 22 h 53"/>
                  <a:gd name="T2" fmla="*/ 31 w 65"/>
                  <a:gd name="T3" fmla="*/ 32 h 53"/>
                  <a:gd name="T4" fmla="*/ 55 w 65"/>
                  <a:gd name="T5" fmla="*/ 32 h 53"/>
                  <a:gd name="T6" fmla="*/ 55 w 65"/>
                  <a:gd name="T7" fmla="*/ 40 h 53"/>
                  <a:gd name="T8" fmla="*/ 36 w 65"/>
                  <a:gd name="T9" fmla="*/ 44 h 53"/>
                  <a:gd name="T10" fmla="*/ 12 w 65"/>
                  <a:gd name="T11" fmla="*/ 26 h 53"/>
                  <a:gd name="T12" fmla="*/ 36 w 65"/>
                  <a:gd name="T13" fmla="*/ 9 h 53"/>
                  <a:gd name="T14" fmla="*/ 57 w 65"/>
                  <a:gd name="T15" fmla="*/ 15 h 53"/>
                  <a:gd name="T16" fmla="*/ 58 w 65"/>
                  <a:gd name="T17" fmla="*/ 16 h 53"/>
                  <a:gd name="T18" fmla="*/ 64 w 65"/>
                  <a:gd name="T19" fmla="*/ 8 h 53"/>
                  <a:gd name="T20" fmla="*/ 63 w 65"/>
                  <a:gd name="T21" fmla="*/ 7 h 53"/>
                  <a:gd name="T22" fmla="*/ 36 w 65"/>
                  <a:gd name="T23" fmla="*/ 0 h 53"/>
                  <a:gd name="T24" fmla="*/ 0 w 65"/>
                  <a:gd name="T25" fmla="*/ 27 h 53"/>
                  <a:gd name="T26" fmla="*/ 36 w 65"/>
                  <a:gd name="T27" fmla="*/ 53 h 53"/>
                  <a:gd name="T28" fmla="*/ 65 w 65"/>
                  <a:gd name="T29" fmla="*/ 45 h 53"/>
                  <a:gd name="T30" fmla="*/ 65 w 65"/>
                  <a:gd name="T31" fmla="*/ 44 h 53"/>
                  <a:gd name="T32" fmla="*/ 65 w 65"/>
                  <a:gd name="T33" fmla="*/ 22 h 53"/>
                  <a:gd name="T34" fmla="*/ 31 w 65"/>
                  <a:gd name="T35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3">
                    <a:moveTo>
                      <a:pt x="31" y="22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1" y="43"/>
                      <a:pt x="44" y="44"/>
                      <a:pt x="36" y="44"/>
                    </a:cubicBezTo>
                    <a:cubicBezTo>
                      <a:pt x="20" y="44"/>
                      <a:pt x="12" y="38"/>
                      <a:pt x="12" y="26"/>
                    </a:cubicBezTo>
                    <a:cubicBezTo>
                      <a:pt x="12" y="15"/>
                      <a:pt x="20" y="9"/>
                      <a:pt x="36" y="9"/>
                    </a:cubicBezTo>
                    <a:cubicBezTo>
                      <a:pt x="48" y="9"/>
                      <a:pt x="53" y="11"/>
                      <a:pt x="57" y="15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57" y="2"/>
                      <a:pt x="48" y="0"/>
                      <a:pt x="36" y="0"/>
                    </a:cubicBezTo>
                    <a:cubicBezTo>
                      <a:pt x="14" y="0"/>
                      <a:pt x="0" y="10"/>
                      <a:pt x="0" y="27"/>
                    </a:cubicBezTo>
                    <a:cubicBezTo>
                      <a:pt x="0" y="43"/>
                      <a:pt x="14" y="53"/>
                      <a:pt x="36" y="53"/>
                    </a:cubicBezTo>
                    <a:cubicBezTo>
                      <a:pt x="49" y="53"/>
                      <a:pt x="58" y="51"/>
                      <a:pt x="65" y="45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22"/>
                      <a:pt x="65" y="22"/>
                      <a:pt x="65" y="22"/>
                    </a:cubicBez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A0309C94-BA35-45DF-B24B-B8F5CCFE33A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50675" y="-79375"/>
                <a:ext cx="282575" cy="204788"/>
              </a:xfrm>
              <a:custGeom>
                <a:avLst/>
                <a:gdLst>
                  <a:gd name="T0" fmla="*/ 88 w 178"/>
                  <a:gd name="T1" fmla="*/ 0 h 129"/>
                  <a:gd name="T2" fmla="*/ 0 w 178"/>
                  <a:gd name="T3" fmla="*/ 129 h 129"/>
                  <a:gd name="T4" fmla="*/ 29 w 178"/>
                  <a:gd name="T5" fmla="*/ 129 h 129"/>
                  <a:gd name="T6" fmla="*/ 43 w 178"/>
                  <a:gd name="T7" fmla="*/ 108 h 129"/>
                  <a:gd name="T8" fmla="*/ 133 w 178"/>
                  <a:gd name="T9" fmla="*/ 108 h 129"/>
                  <a:gd name="T10" fmla="*/ 149 w 178"/>
                  <a:gd name="T11" fmla="*/ 129 h 129"/>
                  <a:gd name="T12" fmla="*/ 178 w 178"/>
                  <a:gd name="T13" fmla="*/ 129 h 129"/>
                  <a:gd name="T14" fmla="*/ 88 w 178"/>
                  <a:gd name="T15" fmla="*/ 0 h 129"/>
                  <a:gd name="T16" fmla="*/ 119 w 178"/>
                  <a:gd name="T17" fmla="*/ 87 h 129"/>
                  <a:gd name="T18" fmla="*/ 57 w 178"/>
                  <a:gd name="T19" fmla="*/ 87 h 129"/>
                  <a:gd name="T20" fmla="*/ 88 w 178"/>
                  <a:gd name="T21" fmla="*/ 42 h 129"/>
                  <a:gd name="T22" fmla="*/ 119 w 178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29">
                    <a:moveTo>
                      <a:pt x="88" y="0"/>
                    </a:moveTo>
                    <a:lnTo>
                      <a:pt x="0" y="129"/>
                    </a:lnTo>
                    <a:lnTo>
                      <a:pt x="29" y="129"/>
                    </a:lnTo>
                    <a:lnTo>
                      <a:pt x="43" y="108"/>
                    </a:lnTo>
                    <a:lnTo>
                      <a:pt x="133" y="108"/>
                    </a:lnTo>
                    <a:lnTo>
                      <a:pt x="149" y="129"/>
                    </a:lnTo>
                    <a:lnTo>
                      <a:pt x="178" y="129"/>
                    </a:lnTo>
                    <a:lnTo>
                      <a:pt x="88" y="0"/>
                    </a:lnTo>
                    <a:close/>
                    <a:moveTo>
                      <a:pt x="119" y="87"/>
                    </a:moveTo>
                    <a:lnTo>
                      <a:pt x="57" y="87"/>
                    </a:lnTo>
                    <a:lnTo>
                      <a:pt x="88" y="42"/>
                    </a:lnTo>
                    <a:lnTo>
                      <a:pt x="119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D2628DC7-F776-47F2-85EB-E5F32EE9C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98250" y="-76200"/>
                <a:ext cx="371475" cy="217488"/>
              </a:xfrm>
              <a:custGeom>
                <a:avLst/>
                <a:gdLst>
                  <a:gd name="T0" fmla="*/ 208 w 234"/>
                  <a:gd name="T1" fmla="*/ 5 h 137"/>
                  <a:gd name="T2" fmla="*/ 168 w 234"/>
                  <a:gd name="T3" fmla="*/ 87 h 137"/>
                  <a:gd name="T4" fmla="*/ 116 w 234"/>
                  <a:gd name="T5" fmla="*/ 0 h 137"/>
                  <a:gd name="T6" fmla="*/ 69 w 234"/>
                  <a:gd name="T7" fmla="*/ 87 h 137"/>
                  <a:gd name="T8" fmla="*/ 26 w 234"/>
                  <a:gd name="T9" fmla="*/ 5 h 137"/>
                  <a:gd name="T10" fmla="*/ 0 w 234"/>
                  <a:gd name="T11" fmla="*/ 5 h 137"/>
                  <a:gd name="T12" fmla="*/ 67 w 234"/>
                  <a:gd name="T13" fmla="*/ 137 h 137"/>
                  <a:gd name="T14" fmla="*/ 116 w 234"/>
                  <a:gd name="T15" fmla="*/ 45 h 137"/>
                  <a:gd name="T16" fmla="*/ 171 w 234"/>
                  <a:gd name="T17" fmla="*/ 137 h 137"/>
                  <a:gd name="T18" fmla="*/ 234 w 234"/>
                  <a:gd name="T19" fmla="*/ 5 h 137"/>
                  <a:gd name="T20" fmla="*/ 208 w 234"/>
                  <a:gd name="T21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4" h="137">
                    <a:moveTo>
                      <a:pt x="208" y="5"/>
                    </a:moveTo>
                    <a:lnTo>
                      <a:pt x="168" y="87"/>
                    </a:lnTo>
                    <a:lnTo>
                      <a:pt x="116" y="0"/>
                    </a:lnTo>
                    <a:lnTo>
                      <a:pt x="69" y="87"/>
                    </a:lnTo>
                    <a:lnTo>
                      <a:pt x="26" y="5"/>
                    </a:lnTo>
                    <a:lnTo>
                      <a:pt x="0" y="5"/>
                    </a:lnTo>
                    <a:lnTo>
                      <a:pt x="67" y="137"/>
                    </a:lnTo>
                    <a:lnTo>
                      <a:pt x="116" y="45"/>
                    </a:lnTo>
                    <a:lnTo>
                      <a:pt x="171" y="137"/>
                    </a:lnTo>
                    <a:lnTo>
                      <a:pt x="234" y="5"/>
                    </a:lnTo>
                    <a:lnTo>
                      <a:pt x="208" y="5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B7570B8A-9042-41F8-B25E-6AFDDCFB4A2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36313" y="-79375"/>
                <a:ext cx="280987" cy="204788"/>
              </a:xfrm>
              <a:custGeom>
                <a:avLst/>
                <a:gdLst>
                  <a:gd name="T0" fmla="*/ 87 w 177"/>
                  <a:gd name="T1" fmla="*/ 0 h 129"/>
                  <a:gd name="T2" fmla="*/ 0 w 177"/>
                  <a:gd name="T3" fmla="*/ 129 h 129"/>
                  <a:gd name="T4" fmla="*/ 28 w 177"/>
                  <a:gd name="T5" fmla="*/ 129 h 129"/>
                  <a:gd name="T6" fmla="*/ 43 w 177"/>
                  <a:gd name="T7" fmla="*/ 108 h 129"/>
                  <a:gd name="T8" fmla="*/ 132 w 177"/>
                  <a:gd name="T9" fmla="*/ 108 h 129"/>
                  <a:gd name="T10" fmla="*/ 149 w 177"/>
                  <a:gd name="T11" fmla="*/ 129 h 129"/>
                  <a:gd name="T12" fmla="*/ 177 w 177"/>
                  <a:gd name="T13" fmla="*/ 129 h 129"/>
                  <a:gd name="T14" fmla="*/ 87 w 177"/>
                  <a:gd name="T15" fmla="*/ 0 h 129"/>
                  <a:gd name="T16" fmla="*/ 118 w 177"/>
                  <a:gd name="T17" fmla="*/ 87 h 129"/>
                  <a:gd name="T18" fmla="*/ 57 w 177"/>
                  <a:gd name="T19" fmla="*/ 87 h 129"/>
                  <a:gd name="T20" fmla="*/ 87 w 177"/>
                  <a:gd name="T21" fmla="*/ 42 h 129"/>
                  <a:gd name="T22" fmla="*/ 118 w 177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29">
                    <a:moveTo>
                      <a:pt x="87" y="0"/>
                    </a:moveTo>
                    <a:lnTo>
                      <a:pt x="0" y="129"/>
                    </a:lnTo>
                    <a:lnTo>
                      <a:pt x="28" y="129"/>
                    </a:lnTo>
                    <a:lnTo>
                      <a:pt x="43" y="108"/>
                    </a:lnTo>
                    <a:lnTo>
                      <a:pt x="132" y="108"/>
                    </a:lnTo>
                    <a:lnTo>
                      <a:pt x="149" y="129"/>
                    </a:lnTo>
                    <a:lnTo>
                      <a:pt x="177" y="129"/>
                    </a:lnTo>
                    <a:lnTo>
                      <a:pt x="87" y="0"/>
                    </a:lnTo>
                    <a:close/>
                    <a:moveTo>
                      <a:pt x="118" y="87"/>
                    </a:moveTo>
                    <a:lnTo>
                      <a:pt x="57" y="87"/>
                    </a:lnTo>
                    <a:lnTo>
                      <a:pt x="87" y="42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969BE135-FBE3-409B-A7D1-6347D41CFA9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877550" y="-68263"/>
                <a:ext cx="236537" cy="193675"/>
              </a:xfrm>
              <a:custGeom>
                <a:avLst/>
                <a:gdLst>
                  <a:gd name="T0" fmla="*/ 54 w 63"/>
                  <a:gd name="T1" fmla="*/ 25 h 52"/>
                  <a:gd name="T2" fmla="*/ 60 w 63"/>
                  <a:gd name="T3" fmla="*/ 15 h 52"/>
                  <a:gd name="T4" fmla="*/ 35 w 63"/>
                  <a:gd name="T5" fmla="*/ 0 h 52"/>
                  <a:gd name="T6" fmla="*/ 0 w 63"/>
                  <a:gd name="T7" fmla="*/ 0 h 52"/>
                  <a:gd name="T8" fmla="*/ 0 w 63"/>
                  <a:gd name="T9" fmla="*/ 52 h 52"/>
                  <a:gd name="T10" fmla="*/ 35 w 63"/>
                  <a:gd name="T11" fmla="*/ 52 h 52"/>
                  <a:gd name="T12" fmla="*/ 63 w 63"/>
                  <a:gd name="T13" fmla="*/ 37 h 52"/>
                  <a:gd name="T14" fmla="*/ 54 w 63"/>
                  <a:gd name="T15" fmla="*/ 25 h 52"/>
                  <a:gd name="T16" fmla="*/ 34 w 63"/>
                  <a:gd name="T17" fmla="*/ 43 h 52"/>
                  <a:gd name="T18" fmla="*/ 11 w 63"/>
                  <a:gd name="T19" fmla="*/ 43 h 52"/>
                  <a:gd name="T20" fmla="*/ 11 w 63"/>
                  <a:gd name="T21" fmla="*/ 31 h 52"/>
                  <a:gd name="T22" fmla="*/ 34 w 63"/>
                  <a:gd name="T23" fmla="*/ 31 h 52"/>
                  <a:gd name="T24" fmla="*/ 52 w 63"/>
                  <a:gd name="T25" fmla="*/ 37 h 52"/>
                  <a:gd name="T26" fmla="*/ 34 w 63"/>
                  <a:gd name="T27" fmla="*/ 43 h 52"/>
                  <a:gd name="T28" fmla="*/ 11 w 63"/>
                  <a:gd name="T29" fmla="*/ 10 h 52"/>
                  <a:gd name="T30" fmla="*/ 35 w 63"/>
                  <a:gd name="T31" fmla="*/ 10 h 52"/>
                  <a:gd name="T32" fmla="*/ 49 w 63"/>
                  <a:gd name="T33" fmla="*/ 15 h 52"/>
                  <a:gd name="T34" fmla="*/ 35 w 63"/>
                  <a:gd name="T35" fmla="*/ 21 h 52"/>
                  <a:gd name="T36" fmla="*/ 11 w 63"/>
                  <a:gd name="T37" fmla="*/ 21 h 52"/>
                  <a:gd name="T38" fmla="*/ 11 w 63"/>
                  <a:gd name="T3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52">
                    <a:moveTo>
                      <a:pt x="54" y="25"/>
                    </a:moveTo>
                    <a:cubicBezTo>
                      <a:pt x="58" y="23"/>
                      <a:pt x="60" y="20"/>
                      <a:pt x="60" y="15"/>
                    </a:cubicBezTo>
                    <a:cubicBezTo>
                      <a:pt x="60" y="2"/>
                      <a:pt x="48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9" y="52"/>
                      <a:pt x="63" y="51"/>
                      <a:pt x="63" y="37"/>
                    </a:cubicBezTo>
                    <a:cubicBezTo>
                      <a:pt x="63" y="31"/>
                      <a:pt x="60" y="27"/>
                      <a:pt x="54" y="25"/>
                    </a:cubicBezTo>
                    <a:close/>
                    <a:moveTo>
                      <a:pt x="34" y="43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9" y="31"/>
                      <a:pt x="52" y="32"/>
                      <a:pt x="52" y="37"/>
                    </a:cubicBezTo>
                    <a:cubicBezTo>
                      <a:pt x="52" y="42"/>
                      <a:pt x="49" y="43"/>
                      <a:pt x="34" y="43"/>
                    </a:cubicBezTo>
                    <a:close/>
                    <a:moveTo>
                      <a:pt x="11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10"/>
                      <a:pt x="49" y="11"/>
                      <a:pt x="49" y="15"/>
                    </a:cubicBezTo>
                    <a:cubicBezTo>
                      <a:pt x="49" y="20"/>
                      <a:pt x="46" y="21"/>
                      <a:pt x="35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117707E3-3626-443C-B6E2-4FD6B6425D06}"/>
                </a:ext>
              </a:extLst>
            </p:cNvPr>
            <p:cNvGrpSpPr/>
            <p:nvPr userDrawn="1"/>
          </p:nvGrpSpPr>
          <p:grpSpPr>
            <a:xfrm>
              <a:off x="8529624" y="255032"/>
              <a:ext cx="241929" cy="550656"/>
              <a:chOff x="8529624" y="255032"/>
              <a:chExt cx="241929" cy="550656"/>
            </a:xfrm>
          </p:grpSpPr>
          <p:sp>
            <p:nvSpPr>
              <p:cNvPr id="22" name="Gleichschenkliges Dreieck 21">
                <a:extLst>
                  <a:ext uri="{FF2B5EF4-FFF2-40B4-BE49-F238E27FC236}">
                    <a16:creationId xmlns:a16="http://schemas.microsoft.com/office/drawing/2014/main" id="{ABAEDE98-0778-4F12-AA0D-71B925F7E482}"/>
                  </a:ext>
                </a:extLst>
              </p:cNvPr>
              <p:cNvSpPr/>
              <p:nvPr/>
            </p:nvSpPr>
            <p:spPr bwMode="gray">
              <a:xfrm rot="16200000">
                <a:off x="8406740" y="597776"/>
                <a:ext cx="330796" cy="85028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  <p:sp>
            <p:nvSpPr>
              <p:cNvPr id="23" name="Gleichschenkliges Dreieck 22">
                <a:extLst>
                  <a:ext uri="{FF2B5EF4-FFF2-40B4-BE49-F238E27FC236}">
                    <a16:creationId xmlns:a16="http://schemas.microsoft.com/office/drawing/2014/main" id="{93FD4602-4924-4DC6-99EC-A4B37CEAC9BC}"/>
                  </a:ext>
                </a:extLst>
              </p:cNvPr>
              <p:cNvSpPr/>
              <p:nvPr/>
            </p:nvSpPr>
            <p:spPr bwMode="gray">
              <a:xfrm rot="5400000">
                <a:off x="8425455" y="459589"/>
                <a:ext cx="550656" cy="141541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hteck 63">
            <a:extLst>
              <a:ext uri="{FF2B5EF4-FFF2-40B4-BE49-F238E27FC236}">
                <a16:creationId xmlns:a16="http://schemas.microsoft.com/office/drawing/2014/main" id="{3BCF7240-92F6-41C3-927A-393E7E34BDB9}"/>
              </a:ext>
            </a:extLst>
          </p:cNvPr>
          <p:cNvSpPr/>
          <p:nvPr/>
        </p:nvSpPr>
        <p:spPr bwMode="gray">
          <a:xfrm>
            <a:off x="90642" y="-47485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/>
          </a:p>
        </p:txBody>
      </p:sp>
      <p:sp>
        <p:nvSpPr>
          <p:cNvPr id="7" name="Freeform: Shape 23">
            <a:extLst>
              <a:ext uri="{FF2B5EF4-FFF2-40B4-BE49-F238E27FC236}">
                <a16:creationId xmlns:a16="http://schemas.microsoft.com/office/drawing/2014/main" id="{6BBC81A0-7F5E-4C52-AD84-9A54B9A2384A}"/>
              </a:ext>
            </a:extLst>
          </p:cNvPr>
          <p:cNvSpPr/>
          <p:nvPr/>
        </p:nvSpPr>
        <p:spPr>
          <a:xfrm rot="15539667">
            <a:off x="1823895" y="4046740"/>
            <a:ext cx="766800" cy="766800"/>
          </a:xfrm>
          <a:custGeom>
            <a:avLst/>
            <a:gdLst>
              <a:gd name="connsiteX0" fmla="*/ 287952 w 1155360"/>
              <a:gd name="connsiteY0" fmla="*/ 77891 h 1158621"/>
              <a:gd name="connsiteX1" fmla="*/ 1079315 w 1155360"/>
              <a:gd name="connsiteY1" fmla="*/ 289369 h 1158621"/>
              <a:gd name="connsiteX2" fmla="*/ 1152769 w 1155360"/>
              <a:gd name="connsiteY2" fmla="*/ 507330 h 1158621"/>
              <a:gd name="connsiteX3" fmla="*/ 1155360 w 1155360"/>
              <a:gd name="connsiteY3" fmla="*/ 603331 h 1158621"/>
              <a:gd name="connsiteX4" fmla="*/ 1154757 w 1155360"/>
              <a:gd name="connsiteY4" fmla="*/ 621153 h 1158621"/>
              <a:gd name="connsiteX5" fmla="*/ 1154877 w 1155360"/>
              <a:gd name="connsiteY5" fmla="*/ 624695 h 1158621"/>
              <a:gd name="connsiteX6" fmla="*/ 1137472 w 1155360"/>
              <a:gd name="connsiteY6" fmla="*/ 728849 h 1158621"/>
              <a:gd name="connsiteX7" fmla="*/ 867836 w 1155360"/>
              <a:gd name="connsiteY7" fmla="*/ 1080732 h 1158621"/>
              <a:gd name="connsiteX8" fmla="*/ 76474 w 1155360"/>
              <a:gd name="connsiteY8" fmla="*/ 869253 h 1158621"/>
              <a:gd name="connsiteX9" fmla="*/ 42803 w 1155360"/>
              <a:gd name="connsiteY9" fmla="*/ 794617 h 1158621"/>
              <a:gd name="connsiteX10" fmla="*/ 40758 w 1155360"/>
              <a:gd name="connsiteY10" fmla="*/ 789161 h 1158621"/>
              <a:gd name="connsiteX11" fmla="*/ 6529 w 1155360"/>
              <a:gd name="connsiteY11" fmla="*/ 665624 h 1158621"/>
              <a:gd name="connsiteX12" fmla="*/ 2844 w 1155360"/>
              <a:gd name="connsiteY12" fmla="*/ 644778 h 1158621"/>
              <a:gd name="connsiteX13" fmla="*/ 0 w 1155360"/>
              <a:gd name="connsiteY13" fmla="*/ 539387 h 1158621"/>
              <a:gd name="connsiteX14" fmla="*/ 287952 w 1155360"/>
              <a:gd name="connsiteY14" fmla="*/ 77891 h 115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55360" h="1158621">
                <a:moveTo>
                  <a:pt x="287952" y="77891"/>
                </a:moveTo>
                <a:cubicBezTo>
                  <a:pt x="564879" y="-82240"/>
                  <a:pt x="919184" y="12442"/>
                  <a:pt x="1079315" y="289369"/>
                </a:cubicBezTo>
                <a:cubicBezTo>
                  <a:pt x="1119347" y="358601"/>
                  <a:pt x="1143454" y="432669"/>
                  <a:pt x="1152769" y="507330"/>
                </a:cubicBezTo>
                <a:lnTo>
                  <a:pt x="1155360" y="603331"/>
                </a:lnTo>
                <a:lnTo>
                  <a:pt x="1154757" y="621153"/>
                </a:lnTo>
                <a:lnTo>
                  <a:pt x="1154877" y="624695"/>
                </a:lnTo>
                <a:lnTo>
                  <a:pt x="1137472" y="728849"/>
                </a:lnTo>
                <a:cubicBezTo>
                  <a:pt x="1099202" y="872058"/>
                  <a:pt x="1006300" y="1000666"/>
                  <a:pt x="867836" y="1080732"/>
                </a:cubicBezTo>
                <a:cubicBezTo>
                  <a:pt x="590910" y="1240862"/>
                  <a:pt x="236604" y="1146180"/>
                  <a:pt x="76474" y="869253"/>
                </a:cubicBezTo>
                <a:lnTo>
                  <a:pt x="42803" y="794617"/>
                </a:lnTo>
                <a:lnTo>
                  <a:pt x="40758" y="789161"/>
                </a:lnTo>
                <a:cubicBezTo>
                  <a:pt x="27262" y="747774"/>
                  <a:pt x="15836" y="706545"/>
                  <a:pt x="6529" y="665624"/>
                </a:cubicBezTo>
                <a:lnTo>
                  <a:pt x="2844" y="644778"/>
                </a:lnTo>
                <a:lnTo>
                  <a:pt x="0" y="539387"/>
                </a:lnTo>
                <a:cubicBezTo>
                  <a:pt x="12983" y="353904"/>
                  <a:pt x="114873" y="177973"/>
                  <a:pt x="287952" y="77891"/>
                </a:cubicBezTo>
                <a:close/>
              </a:path>
            </a:pathLst>
          </a:custGeom>
          <a:solidFill>
            <a:srgbClr val="5A2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7BACC76A-3E81-47F1-9C64-C4C9BC194714}"/>
              </a:ext>
            </a:extLst>
          </p:cNvPr>
          <p:cNvSpPr/>
          <p:nvPr/>
        </p:nvSpPr>
        <p:spPr>
          <a:xfrm rot="15539667">
            <a:off x="2207580" y="3285138"/>
            <a:ext cx="871578" cy="1033777"/>
          </a:xfrm>
          <a:custGeom>
            <a:avLst/>
            <a:gdLst>
              <a:gd name="connsiteX0" fmla="*/ 418992 w 1258308"/>
              <a:gd name="connsiteY0" fmla="*/ 0 h 1557030"/>
              <a:gd name="connsiteX1" fmla="*/ 424401 w 1258308"/>
              <a:gd name="connsiteY1" fmla="*/ 159949 h 1557030"/>
              <a:gd name="connsiteX2" fmla="*/ 1171217 w 1258308"/>
              <a:gd name="connsiteY2" fmla="*/ 1523588 h 1557030"/>
              <a:gd name="connsiteX3" fmla="*/ 1258308 w 1258308"/>
              <a:gd name="connsiteY3" fmla="*/ 1557030 h 1557030"/>
              <a:gd name="connsiteX4" fmla="*/ 1115747 w 1258308"/>
              <a:gd name="connsiteY4" fmla="*/ 1530761 h 1557030"/>
              <a:gd name="connsiteX5" fmla="*/ 132101 w 1258308"/>
              <a:gd name="connsiteY5" fmla="*/ 811933 h 1557030"/>
              <a:gd name="connsiteX6" fmla="*/ 2595 w 1258308"/>
              <a:gd name="connsiteY6" fmla="*/ 519833 h 1557030"/>
              <a:gd name="connsiteX7" fmla="*/ 0 w 1258308"/>
              <a:gd name="connsiteY7" fmla="*/ 509961 h 1557030"/>
              <a:gd name="connsiteX8" fmla="*/ 25007 w 1258308"/>
              <a:gd name="connsiteY8" fmla="*/ 504283 h 1557030"/>
              <a:gd name="connsiteX9" fmla="*/ 131952 w 1258308"/>
              <a:gd name="connsiteY9" fmla="*/ 456037 h 1557030"/>
              <a:gd name="connsiteX10" fmla="*/ 401587 w 1258308"/>
              <a:gd name="connsiteY10" fmla="*/ 104154 h 1557030"/>
              <a:gd name="connsiteX11" fmla="*/ 418992 w 1258308"/>
              <a:gd name="connsiteY11" fmla="*/ 0 h 155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8308" h="1557030">
                <a:moveTo>
                  <a:pt x="418992" y="0"/>
                </a:moveTo>
                <a:lnTo>
                  <a:pt x="424401" y="159949"/>
                </a:lnTo>
                <a:cubicBezTo>
                  <a:pt x="468267" y="805001"/>
                  <a:pt x="768875" y="1336708"/>
                  <a:pt x="1171217" y="1523588"/>
                </a:cubicBezTo>
                <a:lnTo>
                  <a:pt x="1258308" y="1557030"/>
                </a:lnTo>
                <a:lnTo>
                  <a:pt x="1115747" y="1530761"/>
                </a:lnTo>
                <a:cubicBezTo>
                  <a:pt x="709950" y="1435881"/>
                  <a:pt x="350006" y="1188775"/>
                  <a:pt x="132101" y="811933"/>
                </a:cubicBezTo>
                <a:cubicBezTo>
                  <a:pt x="77624" y="717723"/>
                  <a:pt x="34604" y="619863"/>
                  <a:pt x="2595" y="519833"/>
                </a:cubicBezTo>
                <a:lnTo>
                  <a:pt x="0" y="509961"/>
                </a:lnTo>
                <a:lnTo>
                  <a:pt x="25007" y="504283"/>
                </a:lnTo>
                <a:cubicBezTo>
                  <a:pt x="61511" y="492088"/>
                  <a:pt x="97336" y="476053"/>
                  <a:pt x="131952" y="456037"/>
                </a:cubicBezTo>
                <a:cubicBezTo>
                  <a:pt x="270415" y="375971"/>
                  <a:pt x="363317" y="247363"/>
                  <a:pt x="401587" y="104154"/>
                </a:cubicBezTo>
                <a:lnTo>
                  <a:pt x="418992" y="0"/>
                </a:lnTo>
                <a:close/>
              </a:path>
            </a:pathLst>
          </a:custGeom>
          <a:solidFill>
            <a:srgbClr val="73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reeform: Shape 25">
            <a:extLst>
              <a:ext uri="{FF2B5EF4-FFF2-40B4-BE49-F238E27FC236}">
                <a16:creationId xmlns:a16="http://schemas.microsoft.com/office/drawing/2014/main" id="{CC08DF8E-36BF-40FB-B10B-0998E599342D}"/>
              </a:ext>
            </a:extLst>
          </p:cNvPr>
          <p:cNvSpPr/>
          <p:nvPr/>
        </p:nvSpPr>
        <p:spPr>
          <a:xfrm rot="15539667">
            <a:off x="2065595" y="3545579"/>
            <a:ext cx="1358802" cy="926157"/>
          </a:xfrm>
          <a:custGeom>
            <a:avLst/>
            <a:gdLst>
              <a:gd name="connsiteX0" fmla="*/ 0 w 1961720"/>
              <a:gd name="connsiteY0" fmla="*/ 0 h 1394938"/>
              <a:gd name="connsiteX1" fmla="*/ 33670 w 1961720"/>
              <a:gd name="connsiteY1" fmla="*/ 74636 h 1394938"/>
              <a:gd name="connsiteX2" fmla="*/ 607072 w 1961720"/>
              <a:gd name="connsiteY2" fmla="*/ 359569 h 1394938"/>
              <a:gd name="connsiteX3" fmla="*/ 693081 w 1961720"/>
              <a:gd name="connsiteY3" fmla="*/ 340039 h 1394938"/>
              <a:gd name="connsiteX4" fmla="*/ 695676 w 1961720"/>
              <a:gd name="connsiteY4" fmla="*/ 349911 h 1394938"/>
              <a:gd name="connsiteX5" fmla="*/ 825182 w 1961720"/>
              <a:gd name="connsiteY5" fmla="*/ 642011 h 1394938"/>
              <a:gd name="connsiteX6" fmla="*/ 1808828 w 1961720"/>
              <a:gd name="connsiteY6" fmla="*/ 1360839 h 1394938"/>
              <a:gd name="connsiteX7" fmla="*/ 1951389 w 1961720"/>
              <a:gd name="connsiteY7" fmla="*/ 1387108 h 1394938"/>
              <a:gd name="connsiteX8" fmla="*/ 1961720 w 1961720"/>
              <a:gd name="connsiteY8" fmla="*/ 1391075 h 1394938"/>
              <a:gd name="connsiteX9" fmla="*/ 1904862 w 1961720"/>
              <a:gd name="connsiteY9" fmla="*/ 1394765 h 1394938"/>
              <a:gd name="connsiteX10" fmla="*/ 693695 w 1961720"/>
              <a:gd name="connsiteY10" fmla="*/ 939388 h 1394938"/>
              <a:gd name="connsiteX11" fmla="*/ 44602 w 1961720"/>
              <a:gd name="connsiteY11" fmla="*/ 119019 h 1394938"/>
              <a:gd name="connsiteX12" fmla="*/ 0 w 1961720"/>
              <a:gd name="connsiteY12" fmla="*/ 0 h 139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1720" h="1394938">
                <a:moveTo>
                  <a:pt x="0" y="0"/>
                </a:moveTo>
                <a:lnTo>
                  <a:pt x="33670" y="74636"/>
                </a:lnTo>
                <a:cubicBezTo>
                  <a:pt x="153768" y="282331"/>
                  <a:pt x="383090" y="387513"/>
                  <a:pt x="607072" y="359569"/>
                </a:cubicBezTo>
                <a:lnTo>
                  <a:pt x="693081" y="340039"/>
                </a:lnTo>
                <a:lnTo>
                  <a:pt x="695676" y="349911"/>
                </a:lnTo>
                <a:cubicBezTo>
                  <a:pt x="727685" y="449941"/>
                  <a:pt x="770705" y="547801"/>
                  <a:pt x="825182" y="642011"/>
                </a:cubicBezTo>
                <a:cubicBezTo>
                  <a:pt x="1043087" y="1018853"/>
                  <a:pt x="1403031" y="1265959"/>
                  <a:pt x="1808828" y="1360839"/>
                </a:cubicBezTo>
                <a:lnTo>
                  <a:pt x="1951389" y="1387108"/>
                </a:lnTo>
                <a:lnTo>
                  <a:pt x="1961720" y="1391075"/>
                </a:lnTo>
                <a:lnTo>
                  <a:pt x="1904862" y="1394765"/>
                </a:lnTo>
                <a:cubicBezTo>
                  <a:pt x="1527227" y="1400861"/>
                  <a:pt x="1084440" y="1246115"/>
                  <a:pt x="693695" y="939388"/>
                </a:cubicBezTo>
                <a:cubicBezTo>
                  <a:pt x="389783" y="700823"/>
                  <a:pt x="167705" y="409842"/>
                  <a:pt x="44602" y="119019"/>
                </a:cubicBezTo>
                <a:lnTo>
                  <a:pt x="0" y="0"/>
                </a:lnTo>
                <a:close/>
              </a:path>
            </a:pathLst>
          </a:custGeom>
          <a:solidFill>
            <a:srgbClr val="8648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E2814D83-35C6-45AA-98C8-22245E75CA8C}"/>
              </a:ext>
            </a:extLst>
          </p:cNvPr>
          <p:cNvSpPr/>
          <p:nvPr/>
        </p:nvSpPr>
        <p:spPr>
          <a:xfrm rot="3638369">
            <a:off x="3280967" y="2066232"/>
            <a:ext cx="767091" cy="766801"/>
          </a:xfrm>
          <a:custGeom>
            <a:avLst/>
            <a:gdLst>
              <a:gd name="connsiteX0" fmla="*/ 287952 w 1155360"/>
              <a:gd name="connsiteY0" fmla="*/ 77891 h 1158621"/>
              <a:gd name="connsiteX1" fmla="*/ 1079315 w 1155360"/>
              <a:gd name="connsiteY1" fmla="*/ 289369 h 1158621"/>
              <a:gd name="connsiteX2" fmla="*/ 1152769 w 1155360"/>
              <a:gd name="connsiteY2" fmla="*/ 507330 h 1158621"/>
              <a:gd name="connsiteX3" fmla="*/ 1155360 w 1155360"/>
              <a:gd name="connsiteY3" fmla="*/ 603331 h 1158621"/>
              <a:gd name="connsiteX4" fmla="*/ 1154757 w 1155360"/>
              <a:gd name="connsiteY4" fmla="*/ 621153 h 1158621"/>
              <a:gd name="connsiteX5" fmla="*/ 1154877 w 1155360"/>
              <a:gd name="connsiteY5" fmla="*/ 624695 h 1158621"/>
              <a:gd name="connsiteX6" fmla="*/ 1137472 w 1155360"/>
              <a:gd name="connsiteY6" fmla="*/ 728849 h 1158621"/>
              <a:gd name="connsiteX7" fmla="*/ 867836 w 1155360"/>
              <a:gd name="connsiteY7" fmla="*/ 1080732 h 1158621"/>
              <a:gd name="connsiteX8" fmla="*/ 76474 w 1155360"/>
              <a:gd name="connsiteY8" fmla="*/ 869253 h 1158621"/>
              <a:gd name="connsiteX9" fmla="*/ 42803 w 1155360"/>
              <a:gd name="connsiteY9" fmla="*/ 794617 h 1158621"/>
              <a:gd name="connsiteX10" fmla="*/ 40758 w 1155360"/>
              <a:gd name="connsiteY10" fmla="*/ 789161 h 1158621"/>
              <a:gd name="connsiteX11" fmla="*/ 6529 w 1155360"/>
              <a:gd name="connsiteY11" fmla="*/ 665624 h 1158621"/>
              <a:gd name="connsiteX12" fmla="*/ 2844 w 1155360"/>
              <a:gd name="connsiteY12" fmla="*/ 644778 h 1158621"/>
              <a:gd name="connsiteX13" fmla="*/ 0 w 1155360"/>
              <a:gd name="connsiteY13" fmla="*/ 539387 h 1158621"/>
              <a:gd name="connsiteX14" fmla="*/ 287952 w 1155360"/>
              <a:gd name="connsiteY14" fmla="*/ 77891 h 115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55360" h="1158621">
                <a:moveTo>
                  <a:pt x="287952" y="77891"/>
                </a:moveTo>
                <a:cubicBezTo>
                  <a:pt x="564879" y="-82240"/>
                  <a:pt x="919184" y="12442"/>
                  <a:pt x="1079315" y="289369"/>
                </a:cubicBezTo>
                <a:cubicBezTo>
                  <a:pt x="1119347" y="358601"/>
                  <a:pt x="1143454" y="432669"/>
                  <a:pt x="1152769" y="507330"/>
                </a:cubicBezTo>
                <a:lnTo>
                  <a:pt x="1155360" y="603331"/>
                </a:lnTo>
                <a:lnTo>
                  <a:pt x="1154757" y="621153"/>
                </a:lnTo>
                <a:lnTo>
                  <a:pt x="1154877" y="624695"/>
                </a:lnTo>
                <a:lnTo>
                  <a:pt x="1137472" y="728849"/>
                </a:lnTo>
                <a:cubicBezTo>
                  <a:pt x="1099202" y="872058"/>
                  <a:pt x="1006300" y="1000666"/>
                  <a:pt x="867836" y="1080732"/>
                </a:cubicBezTo>
                <a:cubicBezTo>
                  <a:pt x="590910" y="1240862"/>
                  <a:pt x="236604" y="1146180"/>
                  <a:pt x="76474" y="869253"/>
                </a:cubicBezTo>
                <a:lnTo>
                  <a:pt x="42803" y="794617"/>
                </a:lnTo>
                <a:lnTo>
                  <a:pt x="40758" y="789161"/>
                </a:lnTo>
                <a:cubicBezTo>
                  <a:pt x="27262" y="747774"/>
                  <a:pt x="15836" y="706545"/>
                  <a:pt x="6529" y="665624"/>
                </a:cubicBezTo>
                <a:lnTo>
                  <a:pt x="2844" y="644778"/>
                </a:lnTo>
                <a:lnTo>
                  <a:pt x="0" y="539387"/>
                </a:lnTo>
                <a:cubicBezTo>
                  <a:pt x="12983" y="353904"/>
                  <a:pt x="114873" y="177973"/>
                  <a:pt x="287952" y="77891"/>
                </a:cubicBezTo>
                <a:close/>
              </a:path>
            </a:pathLst>
          </a:custGeom>
          <a:solidFill>
            <a:srgbClr val="668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752F85ED-9C0E-4F59-AF5F-F35CB5AF97E4}"/>
              </a:ext>
            </a:extLst>
          </p:cNvPr>
          <p:cNvSpPr/>
          <p:nvPr/>
        </p:nvSpPr>
        <p:spPr>
          <a:xfrm rot="3638369">
            <a:off x="3010455" y="2643844"/>
            <a:ext cx="835443" cy="1078490"/>
          </a:xfrm>
          <a:custGeom>
            <a:avLst/>
            <a:gdLst>
              <a:gd name="connsiteX0" fmla="*/ 418992 w 1258308"/>
              <a:gd name="connsiteY0" fmla="*/ 0 h 1557030"/>
              <a:gd name="connsiteX1" fmla="*/ 424401 w 1258308"/>
              <a:gd name="connsiteY1" fmla="*/ 159949 h 1557030"/>
              <a:gd name="connsiteX2" fmla="*/ 1171217 w 1258308"/>
              <a:gd name="connsiteY2" fmla="*/ 1523588 h 1557030"/>
              <a:gd name="connsiteX3" fmla="*/ 1258308 w 1258308"/>
              <a:gd name="connsiteY3" fmla="*/ 1557030 h 1557030"/>
              <a:gd name="connsiteX4" fmla="*/ 1115747 w 1258308"/>
              <a:gd name="connsiteY4" fmla="*/ 1530761 h 1557030"/>
              <a:gd name="connsiteX5" fmla="*/ 132101 w 1258308"/>
              <a:gd name="connsiteY5" fmla="*/ 811933 h 1557030"/>
              <a:gd name="connsiteX6" fmla="*/ 2595 w 1258308"/>
              <a:gd name="connsiteY6" fmla="*/ 519833 h 1557030"/>
              <a:gd name="connsiteX7" fmla="*/ 0 w 1258308"/>
              <a:gd name="connsiteY7" fmla="*/ 509961 h 1557030"/>
              <a:gd name="connsiteX8" fmla="*/ 25007 w 1258308"/>
              <a:gd name="connsiteY8" fmla="*/ 504283 h 1557030"/>
              <a:gd name="connsiteX9" fmla="*/ 131952 w 1258308"/>
              <a:gd name="connsiteY9" fmla="*/ 456037 h 1557030"/>
              <a:gd name="connsiteX10" fmla="*/ 401587 w 1258308"/>
              <a:gd name="connsiteY10" fmla="*/ 104154 h 1557030"/>
              <a:gd name="connsiteX11" fmla="*/ 418992 w 1258308"/>
              <a:gd name="connsiteY11" fmla="*/ 0 h 155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8308" h="1557030">
                <a:moveTo>
                  <a:pt x="418992" y="0"/>
                </a:moveTo>
                <a:lnTo>
                  <a:pt x="424401" y="159949"/>
                </a:lnTo>
                <a:cubicBezTo>
                  <a:pt x="468267" y="805001"/>
                  <a:pt x="768875" y="1336708"/>
                  <a:pt x="1171217" y="1523588"/>
                </a:cubicBezTo>
                <a:lnTo>
                  <a:pt x="1258308" y="1557030"/>
                </a:lnTo>
                <a:lnTo>
                  <a:pt x="1115747" y="1530761"/>
                </a:lnTo>
                <a:cubicBezTo>
                  <a:pt x="709950" y="1435881"/>
                  <a:pt x="350006" y="1188775"/>
                  <a:pt x="132101" y="811933"/>
                </a:cubicBezTo>
                <a:cubicBezTo>
                  <a:pt x="77624" y="717723"/>
                  <a:pt x="34604" y="619863"/>
                  <a:pt x="2595" y="519833"/>
                </a:cubicBezTo>
                <a:lnTo>
                  <a:pt x="0" y="509961"/>
                </a:lnTo>
                <a:lnTo>
                  <a:pt x="25007" y="504283"/>
                </a:lnTo>
                <a:cubicBezTo>
                  <a:pt x="61511" y="492088"/>
                  <a:pt x="97336" y="476053"/>
                  <a:pt x="131952" y="456037"/>
                </a:cubicBezTo>
                <a:cubicBezTo>
                  <a:pt x="270415" y="375971"/>
                  <a:pt x="363317" y="247363"/>
                  <a:pt x="401587" y="104154"/>
                </a:cubicBezTo>
                <a:lnTo>
                  <a:pt x="418992" y="0"/>
                </a:lnTo>
                <a:close/>
              </a:path>
            </a:pathLst>
          </a:custGeom>
          <a:solidFill>
            <a:srgbClr val="7B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D67946FA-64D3-4180-96D5-45FB993794C8}"/>
              </a:ext>
            </a:extLst>
          </p:cNvPr>
          <p:cNvSpPr/>
          <p:nvPr/>
        </p:nvSpPr>
        <p:spPr>
          <a:xfrm rot="3638369">
            <a:off x="2615758" y="2529052"/>
            <a:ext cx="1302467" cy="966215"/>
          </a:xfrm>
          <a:custGeom>
            <a:avLst/>
            <a:gdLst>
              <a:gd name="connsiteX0" fmla="*/ 0 w 1961720"/>
              <a:gd name="connsiteY0" fmla="*/ 0 h 1394938"/>
              <a:gd name="connsiteX1" fmla="*/ 33670 w 1961720"/>
              <a:gd name="connsiteY1" fmla="*/ 74636 h 1394938"/>
              <a:gd name="connsiteX2" fmla="*/ 607072 w 1961720"/>
              <a:gd name="connsiteY2" fmla="*/ 359569 h 1394938"/>
              <a:gd name="connsiteX3" fmla="*/ 693081 w 1961720"/>
              <a:gd name="connsiteY3" fmla="*/ 340039 h 1394938"/>
              <a:gd name="connsiteX4" fmla="*/ 695676 w 1961720"/>
              <a:gd name="connsiteY4" fmla="*/ 349911 h 1394938"/>
              <a:gd name="connsiteX5" fmla="*/ 825182 w 1961720"/>
              <a:gd name="connsiteY5" fmla="*/ 642011 h 1394938"/>
              <a:gd name="connsiteX6" fmla="*/ 1808828 w 1961720"/>
              <a:gd name="connsiteY6" fmla="*/ 1360839 h 1394938"/>
              <a:gd name="connsiteX7" fmla="*/ 1951389 w 1961720"/>
              <a:gd name="connsiteY7" fmla="*/ 1387108 h 1394938"/>
              <a:gd name="connsiteX8" fmla="*/ 1961720 w 1961720"/>
              <a:gd name="connsiteY8" fmla="*/ 1391075 h 1394938"/>
              <a:gd name="connsiteX9" fmla="*/ 1904862 w 1961720"/>
              <a:gd name="connsiteY9" fmla="*/ 1394765 h 1394938"/>
              <a:gd name="connsiteX10" fmla="*/ 693695 w 1961720"/>
              <a:gd name="connsiteY10" fmla="*/ 939388 h 1394938"/>
              <a:gd name="connsiteX11" fmla="*/ 44602 w 1961720"/>
              <a:gd name="connsiteY11" fmla="*/ 119019 h 1394938"/>
              <a:gd name="connsiteX12" fmla="*/ 0 w 1961720"/>
              <a:gd name="connsiteY12" fmla="*/ 0 h 139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1720" h="1394938">
                <a:moveTo>
                  <a:pt x="0" y="0"/>
                </a:moveTo>
                <a:lnTo>
                  <a:pt x="33670" y="74636"/>
                </a:lnTo>
                <a:cubicBezTo>
                  <a:pt x="153768" y="282331"/>
                  <a:pt x="383090" y="387513"/>
                  <a:pt x="607072" y="359569"/>
                </a:cubicBezTo>
                <a:lnTo>
                  <a:pt x="693081" y="340039"/>
                </a:lnTo>
                <a:lnTo>
                  <a:pt x="695676" y="349911"/>
                </a:lnTo>
                <a:cubicBezTo>
                  <a:pt x="727685" y="449941"/>
                  <a:pt x="770705" y="547801"/>
                  <a:pt x="825182" y="642011"/>
                </a:cubicBezTo>
                <a:cubicBezTo>
                  <a:pt x="1043087" y="1018853"/>
                  <a:pt x="1403031" y="1265959"/>
                  <a:pt x="1808828" y="1360839"/>
                </a:cubicBezTo>
                <a:lnTo>
                  <a:pt x="1951389" y="1387108"/>
                </a:lnTo>
                <a:lnTo>
                  <a:pt x="1961720" y="1391075"/>
                </a:lnTo>
                <a:lnTo>
                  <a:pt x="1904862" y="1394765"/>
                </a:lnTo>
                <a:cubicBezTo>
                  <a:pt x="1527227" y="1400861"/>
                  <a:pt x="1084440" y="1246115"/>
                  <a:pt x="693695" y="939388"/>
                </a:cubicBezTo>
                <a:cubicBezTo>
                  <a:pt x="389783" y="700823"/>
                  <a:pt x="167705" y="409842"/>
                  <a:pt x="44602" y="119019"/>
                </a:cubicBezTo>
                <a:lnTo>
                  <a:pt x="0" y="0"/>
                </a:lnTo>
                <a:close/>
              </a:path>
            </a:pathLst>
          </a:custGeom>
          <a:solidFill>
            <a:srgbClr val="90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ED045E2B-516D-47AD-A3A2-3297F79F7813}"/>
              </a:ext>
            </a:extLst>
          </p:cNvPr>
          <p:cNvSpPr/>
          <p:nvPr/>
        </p:nvSpPr>
        <p:spPr>
          <a:xfrm rot="7000181">
            <a:off x="3757209" y="3101365"/>
            <a:ext cx="766800" cy="766800"/>
          </a:xfrm>
          <a:custGeom>
            <a:avLst/>
            <a:gdLst>
              <a:gd name="connsiteX0" fmla="*/ 287952 w 1155360"/>
              <a:gd name="connsiteY0" fmla="*/ 77891 h 1158621"/>
              <a:gd name="connsiteX1" fmla="*/ 1079315 w 1155360"/>
              <a:gd name="connsiteY1" fmla="*/ 289369 h 1158621"/>
              <a:gd name="connsiteX2" fmla="*/ 1152769 w 1155360"/>
              <a:gd name="connsiteY2" fmla="*/ 507330 h 1158621"/>
              <a:gd name="connsiteX3" fmla="*/ 1155360 w 1155360"/>
              <a:gd name="connsiteY3" fmla="*/ 603331 h 1158621"/>
              <a:gd name="connsiteX4" fmla="*/ 1154757 w 1155360"/>
              <a:gd name="connsiteY4" fmla="*/ 621153 h 1158621"/>
              <a:gd name="connsiteX5" fmla="*/ 1154877 w 1155360"/>
              <a:gd name="connsiteY5" fmla="*/ 624695 h 1158621"/>
              <a:gd name="connsiteX6" fmla="*/ 1137472 w 1155360"/>
              <a:gd name="connsiteY6" fmla="*/ 728849 h 1158621"/>
              <a:gd name="connsiteX7" fmla="*/ 867836 w 1155360"/>
              <a:gd name="connsiteY7" fmla="*/ 1080732 h 1158621"/>
              <a:gd name="connsiteX8" fmla="*/ 76474 w 1155360"/>
              <a:gd name="connsiteY8" fmla="*/ 869253 h 1158621"/>
              <a:gd name="connsiteX9" fmla="*/ 42803 w 1155360"/>
              <a:gd name="connsiteY9" fmla="*/ 794617 h 1158621"/>
              <a:gd name="connsiteX10" fmla="*/ 40758 w 1155360"/>
              <a:gd name="connsiteY10" fmla="*/ 789161 h 1158621"/>
              <a:gd name="connsiteX11" fmla="*/ 6529 w 1155360"/>
              <a:gd name="connsiteY11" fmla="*/ 665624 h 1158621"/>
              <a:gd name="connsiteX12" fmla="*/ 2844 w 1155360"/>
              <a:gd name="connsiteY12" fmla="*/ 644778 h 1158621"/>
              <a:gd name="connsiteX13" fmla="*/ 0 w 1155360"/>
              <a:gd name="connsiteY13" fmla="*/ 539387 h 1158621"/>
              <a:gd name="connsiteX14" fmla="*/ 287952 w 1155360"/>
              <a:gd name="connsiteY14" fmla="*/ 77891 h 115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55360" h="1158621">
                <a:moveTo>
                  <a:pt x="287952" y="77891"/>
                </a:moveTo>
                <a:cubicBezTo>
                  <a:pt x="564879" y="-82240"/>
                  <a:pt x="919184" y="12442"/>
                  <a:pt x="1079315" y="289369"/>
                </a:cubicBezTo>
                <a:cubicBezTo>
                  <a:pt x="1119347" y="358601"/>
                  <a:pt x="1143454" y="432669"/>
                  <a:pt x="1152769" y="507330"/>
                </a:cubicBezTo>
                <a:lnTo>
                  <a:pt x="1155360" y="603331"/>
                </a:lnTo>
                <a:lnTo>
                  <a:pt x="1154757" y="621153"/>
                </a:lnTo>
                <a:lnTo>
                  <a:pt x="1154877" y="624695"/>
                </a:lnTo>
                <a:lnTo>
                  <a:pt x="1137472" y="728849"/>
                </a:lnTo>
                <a:cubicBezTo>
                  <a:pt x="1099202" y="872058"/>
                  <a:pt x="1006300" y="1000666"/>
                  <a:pt x="867836" y="1080732"/>
                </a:cubicBezTo>
                <a:cubicBezTo>
                  <a:pt x="590910" y="1240862"/>
                  <a:pt x="236604" y="1146180"/>
                  <a:pt x="76474" y="869253"/>
                </a:cubicBezTo>
                <a:lnTo>
                  <a:pt x="42803" y="794617"/>
                </a:lnTo>
                <a:lnTo>
                  <a:pt x="40758" y="789161"/>
                </a:lnTo>
                <a:cubicBezTo>
                  <a:pt x="27262" y="747774"/>
                  <a:pt x="15836" y="706545"/>
                  <a:pt x="6529" y="665624"/>
                </a:cubicBezTo>
                <a:lnTo>
                  <a:pt x="2844" y="644778"/>
                </a:lnTo>
                <a:lnTo>
                  <a:pt x="0" y="539387"/>
                </a:lnTo>
                <a:cubicBezTo>
                  <a:pt x="12983" y="353904"/>
                  <a:pt x="114873" y="177973"/>
                  <a:pt x="287952" y="77891"/>
                </a:cubicBezTo>
                <a:close/>
              </a:path>
            </a:pathLst>
          </a:custGeom>
          <a:solidFill>
            <a:srgbClr val="0E6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35E322B9-2B3B-41DE-9B7F-F5EF4E2F093B}"/>
              </a:ext>
            </a:extLst>
          </p:cNvPr>
          <p:cNvSpPr/>
          <p:nvPr/>
        </p:nvSpPr>
        <p:spPr>
          <a:xfrm rot="7000181">
            <a:off x="2967888" y="3200982"/>
            <a:ext cx="871578" cy="1033776"/>
          </a:xfrm>
          <a:custGeom>
            <a:avLst/>
            <a:gdLst>
              <a:gd name="connsiteX0" fmla="*/ 418992 w 1258308"/>
              <a:gd name="connsiteY0" fmla="*/ 0 h 1557030"/>
              <a:gd name="connsiteX1" fmla="*/ 424401 w 1258308"/>
              <a:gd name="connsiteY1" fmla="*/ 159949 h 1557030"/>
              <a:gd name="connsiteX2" fmla="*/ 1171217 w 1258308"/>
              <a:gd name="connsiteY2" fmla="*/ 1523588 h 1557030"/>
              <a:gd name="connsiteX3" fmla="*/ 1258308 w 1258308"/>
              <a:gd name="connsiteY3" fmla="*/ 1557030 h 1557030"/>
              <a:gd name="connsiteX4" fmla="*/ 1115747 w 1258308"/>
              <a:gd name="connsiteY4" fmla="*/ 1530761 h 1557030"/>
              <a:gd name="connsiteX5" fmla="*/ 132101 w 1258308"/>
              <a:gd name="connsiteY5" fmla="*/ 811933 h 1557030"/>
              <a:gd name="connsiteX6" fmla="*/ 2595 w 1258308"/>
              <a:gd name="connsiteY6" fmla="*/ 519833 h 1557030"/>
              <a:gd name="connsiteX7" fmla="*/ 0 w 1258308"/>
              <a:gd name="connsiteY7" fmla="*/ 509961 h 1557030"/>
              <a:gd name="connsiteX8" fmla="*/ 25007 w 1258308"/>
              <a:gd name="connsiteY8" fmla="*/ 504283 h 1557030"/>
              <a:gd name="connsiteX9" fmla="*/ 131952 w 1258308"/>
              <a:gd name="connsiteY9" fmla="*/ 456037 h 1557030"/>
              <a:gd name="connsiteX10" fmla="*/ 401587 w 1258308"/>
              <a:gd name="connsiteY10" fmla="*/ 104154 h 1557030"/>
              <a:gd name="connsiteX11" fmla="*/ 418992 w 1258308"/>
              <a:gd name="connsiteY11" fmla="*/ 0 h 155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8308" h="1557030">
                <a:moveTo>
                  <a:pt x="418992" y="0"/>
                </a:moveTo>
                <a:lnTo>
                  <a:pt x="424401" y="159949"/>
                </a:lnTo>
                <a:cubicBezTo>
                  <a:pt x="468267" y="805001"/>
                  <a:pt x="768875" y="1336708"/>
                  <a:pt x="1171217" y="1523588"/>
                </a:cubicBezTo>
                <a:lnTo>
                  <a:pt x="1258308" y="1557030"/>
                </a:lnTo>
                <a:lnTo>
                  <a:pt x="1115747" y="1530761"/>
                </a:lnTo>
                <a:cubicBezTo>
                  <a:pt x="709950" y="1435881"/>
                  <a:pt x="350006" y="1188775"/>
                  <a:pt x="132101" y="811933"/>
                </a:cubicBezTo>
                <a:cubicBezTo>
                  <a:pt x="77624" y="717723"/>
                  <a:pt x="34604" y="619863"/>
                  <a:pt x="2595" y="519833"/>
                </a:cubicBezTo>
                <a:lnTo>
                  <a:pt x="0" y="509961"/>
                </a:lnTo>
                <a:lnTo>
                  <a:pt x="25007" y="504283"/>
                </a:lnTo>
                <a:cubicBezTo>
                  <a:pt x="61511" y="492088"/>
                  <a:pt x="97336" y="476053"/>
                  <a:pt x="131952" y="456037"/>
                </a:cubicBezTo>
                <a:cubicBezTo>
                  <a:pt x="270415" y="375971"/>
                  <a:pt x="363317" y="247363"/>
                  <a:pt x="401587" y="104154"/>
                </a:cubicBezTo>
                <a:lnTo>
                  <a:pt x="418992" y="0"/>
                </a:lnTo>
                <a:close/>
              </a:path>
            </a:pathLst>
          </a:custGeom>
          <a:solidFill>
            <a:srgbClr val="139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Freeform: Shape 13">
            <a:extLst>
              <a:ext uri="{FF2B5EF4-FFF2-40B4-BE49-F238E27FC236}">
                <a16:creationId xmlns:a16="http://schemas.microsoft.com/office/drawing/2014/main" id="{7840475E-FE1D-4F58-A80D-B5980BCAD6F8}"/>
              </a:ext>
            </a:extLst>
          </p:cNvPr>
          <p:cNvSpPr/>
          <p:nvPr/>
        </p:nvSpPr>
        <p:spPr>
          <a:xfrm rot="7000181">
            <a:off x="2772704" y="3031968"/>
            <a:ext cx="1358802" cy="926157"/>
          </a:xfrm>
          <a:custGeom>
            <a:avLst/>
            <a:gdLst>
              <a:gd name="connsiteX0" fmla="*/ 0 w 1961720"/>
              <a:gd name="connsiteY0" fmla="*/ 0 h 1394938"/>
              <a:gd name="connsiteX1" fmla="*/ 33670 w 1961720"/>
              <a:gd name="connsiteY1" fmla="*/ 74636 h 1394938"/>
              <a:gd name="connsiteX2" fmla="*/ 607072 w 1961720"/>
              <a:gd name="connsiteY2" fmla="*/ 359569 h 1394938"/>
              <a:gd name="connsiteX3" fmla="*/ 693081 w 1961720"/>
              <a:gd name="connsiteY3" fmla="*/ 340039 h 1394938"/>
              <a:gd name="connsiteX4" fmla="*/ 695676 w 1961720"/>
              <a:gd name="connsiteY4" fmla="*/ 349911 h 1394938"/>
              <a:gd name="connsiteX5" fmla="*/ 825182 w 1961720"/>
              <a:gd name="connsiteY5" fmla="*/ 642011 h 1394938"/>
              <a:gd name="connsiteX6" fmla="*/ 1808828 w 1961720"/>
              <a:gd name="connsiteY6" fmla="*/ 1360839 h 1394938"/>
              <a:gd name="connsiteX7" fmla="*/ 1951389 w 1961720"/>
              <a:gd name="connsiteY7" fmla="*/ 1387108 h 1394938"/>
              <a:gd name="connsiteX8" fmla="*/ 1961720 w 1961720"/>
              <a:gd name="connsiteY8" fmla="*/ 1391075 h 1394938"/>
              <a:gd name="connsiteX9" fmla="*/ 1904862 w 1961720"/>
              <a:gd name="connsiteY9" fmla="*/ 1394765 h 1394938"/>
              <a:gd name="connsiteX10" fmla="*/ 693695 w 1961720"/>
              <a:gd name="connsiteY10" fmla="*/ 939388 h 1394938"/>
              <a:gd name="connsiteX11" fmla="*/ 44602 w 1961720"/>
              <a:gd name="connsiteY11" fmla="*/ 119019 h 1394938"/>
              <a:gd name="connsiteX12" fmla="*/ 0 w 1961720"/>
              <a:gd name="connsiteY12" fmla="*/ 0 h 139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1720" h="1394938">
                <a:moveTo>
                  <a:pt x="0" y="0"/>
                </a:moveTo>
                <a:lnTo>
                  <a:pt x="33670" y="74636"/>
                </a:lnTo>
                <a:cubicBezTo>
                  <a:pt x="153768" y="282331"/>
                  <a:pt x="383090" y="387513"/>
                  <a:pt x="607072" y="359569"/>
                </a:cubicBezTo>
                <a:lnTo>
                  <a:pt x="693081" y="340039"/>
                </a:lnTo>
                <a:lnTo>
                  <a:pt x="695676" y="349911"/>
                </a:lnTo>
                <a:cubicBezTo>
                  <a:pt x="727685" y="449941"/>
                  <a:pt x="770705" y="547801"/>
                  <a:pt x="825182" y="642011"/>
                </a:cubicBezTo>
                <a:cubicBezTo>
                  <a:pt x="1043087" y="1018853"/>
                  <a:pt x="1403031" y="1265959"/>
                  <a:pt x="1808828" y="1360839"/>
                </a:cubicBezTo>
                <a:lnTo>
                  <a:pt x="1951389" y="1387108"/>
                </a:lnTo>
                <a:lnTo>
                  <a:pt x="1961720" y="1391075"/>
                </a:lnTo>
                <a:lnTo>
                  <a:pt x="1904862" y="1394765"/>
                </a:lnTo>
                <a:cubicBezTo>
                  <a:pt x="1527227" y="1400861"/>
                  <a:pt x="1084440" y="1246115"/>
                  <a:pt x="693695" y="939388"/>
                </a:cubicBezTo>
                <a:cubicBezTo>
                  <a:pt x="389783" y="700823"/>
                  <a:pt x="167705" y="409842"/>
                  <a:pt x="44602" y="119019"/>
                </a:cubicBezTo>
                <a:lnTo>
                  <a:pt x="0" y="0"/>
                </a:lnTo>
                <a:close/>
              </a:path>
            </a:pathLst>
          </a:custGeom>
          <a:solidFill>
            <a:srgbClr val="17B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Freeform: Shape 27">
            <a:extLst>
              <a:ext uri="{FF2B5EF4-FFF2-40B4-BE49-F238E27FC236}">
                <a16:creationId xmlns:a16="http://schemas.microsoft.com/office/drawing/2014/main" id="{664BAC19-D834-4BF4-8A59-214A997F1221}"/>
              </a:ext>
            </a:extLst>
          </p:cNvPr>
          <p:cNvSpPr/>
          <p:nvPr/>
        </p:nvSpPr>
        <p:spPr>
          <a:xfrm rot="18671874">
            <a:off x="1459369" y="3032600"/>
            <a:ext cx="766800" cy="766800"/>
          </a:xfrm>
          <a:custGeom>
            <a:avLst/>
            <a:gdLst>
              <a:gd name="connsiteX0" fmla="*/ 287952 w 1155360"/>
              <a:gd name="connsiteY0" fmla="*/ 77891 h 1158621"/>
              <a:gd name="connsiteX1" fmla="*/ 1079315 w 1155360"/>
              <a:gd name="connsiteY1" fmla="*/ 289369 h 1158621"/>
              <a:gd name="connsiteX2" fmla="*/ 1152769 w 1155360"/>
              <a:gd name="connsiteY2" fmla="*/ 507330 h 1158621"/>
              <a:gd name="connsiteX3" fmla="*/ 1155360 w 1155360"/>
              <a:gd name="connsiteY3" fmla="*/ 603331 h 1158621"/>
              <a:gd name="connsiteX4" fmla="*/ 1154757 w 1155360"/>
              <a:gd name="connsiteY4" fmla="*/ 621153 h 1158621"/>
              <a:gd name="connsiteX5" fmla="*/ 1154877 w 1155360"/>
              <a:gd name="connsiteY5" fmla="*/ 624695 h 1158621"/>
              <a:gd name="connsiteX6" fmla="*/ 1137472 w 1155360"/>
              <a:gd name="connsiteY6" fmla="*/ 728849 h 1158621"/>
              <a:gd name="connsiteX7" fmla="*/ 867836 w 1155360"/>
              <a:gd name="connsiteY7" fmla="*/ 1080732 h 1158621"/>
              <a:gd name="connsiteX8" fmla="*/ 76474 w 1155360"/>
              <a:gd name="connsiteY8" fmla="*/ 869253 h 1158621"/>
              <a:gd name="connsiteX9" fmla="*/ 42803 w 1155360"/>
              <a:gd name="connsiteY9" fmla="*/ 794617 h 1158621"/>
              <a:gd name="connsiteX10" fmla="*/ 40758 w 1155360"/>
              <a:gd name="connsiteY10" fmla="*/ 789161 h 1158621"/>
              <a:gd name="connsiteX11" fmla="*/ 6529 w 1155360"/>
              <a:gd name="connsiteY11" fmla="*/ 665624 h 1158621"/>
              <a:gd name="connsiteX12" fmla="*/ 2844 w 1155360"/>
              <a:gd name="connsiteY12" fmla="*/ 644778 h 1158621"/>
              <a:gd name="connsiteX13" fmla="*/ 0 w 1155360"/>
              <a:gd name="connsiteY13" fmla="*/ 539387 h 1158621"/>
              <a:gd name="connsiteX14" fmla="*/ 287952 w 1155360"/>
              <a:gd name="connsiteY14" fmla="*/ 77891 h 115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55360" h="1158621">
                <a:moveTo>
                  <a:pt x="287952" y="77891"/>
                </a:moveTo>
                <a:cubicBezTo>
                  <a:pt x="564879" y="-82240"/>
                  <a:pt x="919184" y="12442"/>
                  <a:pt x="1079315" y="289369"/>
                </a:cubicBezTo>
                <a:cubicBezTo>
                  <a:pt x="1119347" y="358601"/>
                  <a:pt x="1143454" y="432669"/>
                  <a:pt x="1152769" y="507330"/>
                </a:cubicBezTo>
                <a:lnTo>
                  <a:pt x="1155360" y="603331"/>
                </a:lnTo>
                <a:lnTo>
                  <a:pt x="1154757" y="621153"/>
                </a:lnTo>
                <a:lnTo>
                  <a:pt x="1154877" y="624695"/>
                </a:lnTo>
                <a:lnTo>
                  <a:pt x="1137472" y="728849"/>
                </a:lnTo>
                <a:cubicBezTo>
                  <a:pt x="1099202" y="872058"/>
                  <a:pt x="1006300" y="1000666"/>
                  <a:pt x="867836" y="1080732"/>
                </a:cubicBezTo>
                <a:cubicBezTo>
                  <a:pt x="590910" y="1240862"/>
                  <a:pt x="236604" y="1146180"/>
                  <a:pt x="76474" y="869253"/>
                </a:cubicBezTo>
                <a:lnTo>
                  <a:pt x="42803" y="794617"/>
                </a:lnTo>
                <a:lnTo>
                  <a:pt x="40758" y="789161"/>
                </a:lnTo>
                <a:cubicBezTo>
                  <a:pt x="27262" y="747774"/>
                  <a:pt x="15836" y="706545"/>
                  <a:pt x="6529" y="665624"/>
                </a:cubicBezTo>
                <a:lnTo>
                  <a:pt x="2844" y="644778"/>
                </a:lnTo>
                <a:lnTo>
                  <a:pt x="0" y="539387"/>
                </a:lnTo>
                <a:cubicBezTo>
                  <a:pt x="12983" y="353904"/>
                  <a:pt x="114873" y="177973"/>
                  <a:pt x="287952" y="77891"/>
                </a:cubicBezTo>
                <a:close/>
              </a:path>
            </a:pathLst>
          </a:custGeom>
          <a:solidFill>
            <a:srgbClr val="CA1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F180D9FC-DDA2-4234-BD06-0D46EA0407EC}"/>
              </a:ext>
            </a:extLst>
          </p:cNvPr>
          <p:cNvSpPr/>
          <p:nvPr/>
        </p:nvSpPr>
        <p:spPr>
          <a:xfrm rot="18671874">
            <a:off x="2170610" y="2864627"/>
            <a:ext cx="871578" cy="1033776"/>
          </a:xfrm>
          <a:custGeom>
            <a:avLst/>
            <a:gdLst>
              <a:gd name="connsiteX0" fmla="*/ 418992 w 1258308"/>
              <a:gd name="connsiteY0" fmla="*/ 0 h 1557030"/>
              <a:gd name="connsiteX1" fmla="*/ 424401 w 1258308"/>
              <a:gd name="connsiteY1" fmla="*/ 159949 h 1557030"/>
              <a:gd name="connsiteX2" fmla="*/ 1171217 w 1258308"/>
              <a:gd name="connsiteY2" fmla="*/ 1523588 h 1557030"/>
              <a:gd name="connsiteX3" fmla="*/ 1258308 w 1258308"/>
              <a:gd name="connsiteY3" fmla="*/ 1557030 h 1557030"/>
              <a:gd name="connsiteX4" fmla="*/ 1115747 w 1258308"/>
              <a:gd name="connsiteY4" fmla="*/ 1530761 h 1557030"/>
              <a:gd name="connsiteX5" fmla="*/ 132101 w 1258308"/>
              <a:gd name="connsiteY5" fmla="*/ 811933 h 1557030"/>
              <a:gd name="connsiteX6" fmla="*/ 2595 w 1258308"/>
              <a:gd name="connsiteY6" fmla="*/ 519833 h 1557030"/>
              <a:gd name="connsiteX7" fmla="*/ 0 w 1258308"/>
              <a:gd name="connsiteY7" fmla="*/ 509961 h 1557030"/>
              <a:gd name="connsiteX8" fmla="*/ 25007 w 1258308"/>
              <a:gd name="connsiteY8" fmla="*/ 504283 h 1557030"/>
              <a:gd name="connsiteX9" fmla="*/ 131952 w 1258308"/>
              <a:gd name="connsiteY9" fmla="*/ 456037 h 1557030"/>
              <a:gd name="connsiteX10" fmla="*/ 401587 w 1258308"/>
              <a:gd name="connsiteY10" fmla="*/ 104154 h 1557030"/>
              <a:gd name="connsiteX11" fmla="*/ 418992 w 1258308"/>
              <a:gd name="connsiteY11" fmla="*/ 0 h 155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8308" h="1557030">
                <a:moveTo>
                  <a:pt x="418992" y="0"/>
                </a:moveTo>
                <a:lnTo>
                  <a:pt x="424401" y="159949"/>
                </a:lnTo>
                <a:cubicBezTo>
                  <a:pt x="468267" y="805001"/>
                  <a:pt x="768875" y="1336708"/>
                  <a:pt x="1171217" y="1523588"/>
                </a:cubicBezTo>
                <a:lnTo>
                  <a:pt x="1258308" y="1557030"/>
                </a:lnTo>
                <a:lnTo>
                  <a:pt x="1115747" y="1530761"/>
                </a:lnTo>
                <a:cubicBezTo>
                  <a:pt x="709950" y="1435881"/>
                  <a:pt x="350006" y="1188775"/>
                  <a:pt x="132101" y="811933"/>
                </a:cubicBezTo>
                <a:cubicBezTo>
                  <a:pt x="77624" y="717723"/>
                  <a:pt x="34604" y="619863"/>
                  <a:pt x="2595" y="519833"/>
                </a:cubicBezTo>
                <a:lnTo>
                  <a:pt x="0" y="509961"/>
                </a:lnTo>
                <a:lnTo>
                  <a:pt x="25007" y="504283"/>
                </a:lnTo>
                <a:cubicBezTo>
                  <a:pt x="61511" y="492088"/>
                  <a:pt x="97336" y="476053"/>
                  <a:pt x="131952" y="456037"/>
                </a:cubicBezTo>
                <a:cubicBezTo>
                  <a:pt x="270415" y="375971"/>
                  <a:pt x="363317" y="247363"/>
                  <a:pt x="401587" y="104154"/>
                </a:cubicBezTo>
                <a:lnTo>
                  <a:pt x="418992" y="0"/>
                </a:lnTo>
                <a:close/>
              </a:path>
            </a:pathLst>
          </a:custGeom>
          <a:solidFill>
            <a:srgbClr val="E2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Freeform: Shape 29">
            <a:extLst>
              <a:ext uri="{FF2B5EF4-FFF2-40B4-BE49-F238E27FC236}">
                <a16:creationId xmlns:a16="http://schemas.microsoft.com/office/drawing/2014/main" id="{40DE7F8D-0FE4-4D8F-9F12-8CDA081637B6}"/>
              </a:ext>
            </a:extLst>
          </p:cNvPr>
          <p:cNvSpPr/>
          <p:nvPr/>
        </p:nvSpPr>
        <p:spPr>
          <a:xfrm rot="18671874">
            <a:off x="1832173" y="3113521"/>
            <a:ext cx="1358802" cy="926157"/>
          </a:xfrm>
          <a:custGeom>
            <a:avLst/>
            <a:gdLst>
              <a:gd name="connsiteX0" fmla="*/ 0 w 1961720"/>
              <a:gd name="connsiteY0" fmla="*/ 0 h 1394938"/>
              <a:gd name="connsiteX1" fmla="*/ 33670 w 1961720"/>
              <a:gd name="connsiteY1" fmla="*/ 74636 h 1394938"/>
              <a:gd name="connsiteX2" fmla="*/ 607072 w 1961720"/>
              <a:gd name="connsiteY2" fmla="*/ 359569 h 1394938"/>
              <a:gd name="connsiteX3" fmla="*/ 693081 w 1961720"/>
              <a:gd name="connsiteY3" fmla="*/ 340039 h 1394938"/>
              <a:gd name="connsiteX4" fmla="*/ 695676 w 1961720"/>
              <a:gd name="connsiteY4" fmla="*/ 349911 h 1394938"/>
              <a:gd name="connsiteX5" fmla="*/ 825182 w 1961720"/>
              <a:gd name="connsiteY5" fmla="*/ 642011 h 1394938"/>
              <a:gd name="connsiteX6" fmla="*/ 1808828 w 1961720"/>
              <a:gd name="connsiteY6" fmla="*/ 1360839 h 1394938"/>
              <a:gd name="connsiteX7" fmla="*/ 1951389 w 1961720"/>
              <a:gd name="connsiteY7" fmla="*/ 1387108 h 1394938"/>
              <a:gd name="connsiteX8" fmla="*/ 1961720 w 1961720"/>
              <a:gd name="connsiteY8" fmla="*/ 1391075 h 1394938"/>
              <a:gd name="connsiteX9" fmla="*/ 1904862 w 1961720"/>
              <a:gd name="connsiteY9" fmla="*/ 1394765 h 1394938"/>
              <a:gd name="connsiteX10" fmla="*/ 693695 w 1961720"/>
              <a:gd name="connsiteY10" fmla="*/ 939388 h 1394938"/>
              <a:gd name="connsiteX11" fmla="*/ 44602 w 1961720"/>
              <a:gd name="connsiteY11" fmla="*/ 119019 h 1394938"/>
              <a:gd name="connsiteX12" fmla="*/ 0 w 1961720"/>
              <a:gd name="connsiteY12" fmla="*/ 0 h 139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1720" h="1394938">
                <a:moveTo>
                  <a:pt x="0" y="0"/>
                </a:moveTo>
                <a:lnTo>
                  <a:pt x="33670" y="74636"/>
                </a:lnTo>
                <a:cubicBezTo>
                  <a:pt x="153768" y="282331"/>
                  <a:pt x="383090" y="387513"/>
                  <a:pt x="607072" y="359569"/>
                </a:cubicBezTo>
                <a:lnTo>
                  <a:pt x="693081" y="340039"/>
                </a:lnTo>
                <a:lnTo>
                  <a:pt x="695676" y="349911"/>
                </a:lnTo>
                <a:cubicBezTo>
                  <a:pt x="727685" y="449941"/>
                  <a:pt x="770705" y="547801"/>
                  <a:pt x="825182" y="642011"/>
                </a:cubicBezTo>
                <a:cubicBezTo>
                  <a:pt x="1043087" y="1018853"/>
                  <a:pt x="1403031" y="1265959"/>
                  <a:pt x="1808828" y="1360839"/>
                </a:cubicBezTo>
                <a:lnTo>
                  <a:pt x="1951389" y="1387108"/>
                </a:lnTo>
                <a:lnTo>
                  <a:pt x="1961720" y="1391075"/>
                </a:lnTo>
                <a:lnTo>
                  <a:pt x="1904862" y="1394765"/>
                </a:lnTo>
                <a:cubicBezTo>
                  <a:pt x="1527227" y="1400861"/>
                  <a:pt x="1084440" y="1246115"/>
                  <a:pt x="693695" y="939388"/>
                </a:cubicBezTo>
                <a:cubicBezTo>
                  <a:pt x="389783" y="700823"/>
                  <a:pt x="167705" y="409842"/>
                  <a:pt x="44602" y="119019"/>
                </a:cubicBezTo>
                <a:lnTo>
                  <a:pt x="0" y="0"/>
                </a:lnTo>
                <a:close/>
              </a:path>
            </a:pathLst>
          </a:custGeom>
          <a:solidFill>
            <a:srgbClr val="EC5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013E1AD2-E629-4273-BB32-6CB016EAA3F5}"/>
              </a:ext>
            </a:extLst>
          </p:cNvPr>
          <p:cNvSpPr/>
          <p:nvPr/>
        </p:nvSpPr>
        <p:spPr>
          <a:xfrm rot="20624776">
            <a:off x="3347283" y="212104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Oval 53">
            <a:extLst>
              <a:ext uri="{FF2B5EF4-FFF2-40B4-BE49-F238E27FC236}">
                <a16:creationId xmlns:a16="http://schemas.microsoft.com/office/drawing/2014/main" id="{1D42A265-B68E-42F2-9727-60E998105023}"/>
              </a:ext>
            </a:extLst>
          </p:cNvPr>
          <p:cNvSpPr/>
          <p:nvPr/>
        </p:nvSpPr>
        <p:spPr>
          <a:xfrm rot="19439228">
            <a:off x="3813493" y="3160164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Oval 57">
            <a:extLst>
              <a:ext uri="{FF2B5EF4-FFF2-40B4-BE49-F238E27FC236}">
                <a16:creationId xmlns:a16="http://schemas.microsoft.com/office/drawing/2014/main" id="{2592F87B-FD27-446C-BFD9-F34EE21F9918}"/>
              </a:ext>
            </a:extLst>
          </p:cNvPr>
          <p:cNvSpPr/>
          <p:nvPr/>
        </p:nvSpPr>
        <p:spPr>
          <a:xfrm>
            <a:off x="1513666" y="3087327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Freeform: Shape 3">
            <a:extLst>
              <a:ext uri="{FF2B5EF4-FFF2-40B4-BE49-F238E27FC236}">
                <a16:creationId xmlns:a16="http://schemas.microsoft.com/office/drawing/2014/main" id="{A7282889-F0B8-45F3-AFB0-991188A0D675}"/>
              </a:ext>
            </a:extLst>
          </p:cNvPr>
          <p:cNvSpPr/>
          <p:nvPr/>
        </p:nvSpPr>
        <p:spPr>
          <a:xfrm rot="300649">
            <a:off x="2092884" y="2069795"/>
            <a:ext cx="767091" cy="766800"/>
          </a:xfrm>
          <a:custGeom>
            <a:avLst/>
            <a:gdLst>
              <a:gd name="connsiteX0" fmla="*/ 287952 w 1155360"/>
              <a:gd name="connsiteY0" fmla="*/ 77891 h 1158621"/>
              <a:gd name="connsiteX1" fmla="*/ 1079315 w 1155360"/>
              <a:gd name="connsiteY1" fmla="*/ 289369 h 1158621"/>
              <a:gd name="connsiteX2" fmla="*/ 1152769 w 1155360"/>
              <a:gd name="connsiteY2" fmla="*/ 507330 h 1158621"/>
              <a:gd name="connsiteX3" fmla="*/ 1155360 w 1155360"/>
              <a:gd name="connsiteY3" fmla="*/ 603331 h 1158621"/>
              <a:gd name="connsiteX4" fmla="*/ 1154757 w 1155360"/>
              <a:gd name="connsiteY4" fmla="*/ 621153 h 1158621"/>
              <a:gd name="connsiteX5" fmla="*/ 1154877 w 1155360"/>
              <a:gd name="connsiteY5" fmla="*/ 624695 h 1158621"/>
              <a:gd name="connsiteX6" fmla="*/ 1137472 w 1155360"/>
              <a:gd name="connsiteY6" fmla="*/ 728849 h 1158621"/>
              <a:gd name="connsiteX7" fmla="*/ 867836 w 1155360"/>
              <a:gd name="connsiteY7" fmla="*/ 1080732 h 1158621"/>
              <a:gd name="connsiteX8" fmla="*/ 76474 w 1155360"/>
              <a:gd name="connsiteY8" fmla="*/ 869253 h 1158621"/>
              <a:gd name="connsiteX9" fmla="*/ 42803 w 1155360"/>
              <a:gd name="connsiteY9" fmla="*/ 794617 h 1158621"/>
              <a:gd name="connsiteX10" fmla="*/ 40758 w 1155360"/>
              <a:gd name="connsiteY10" fmla="*/ 789161 h 1158621"/>
              <a:gd name="connsiteX11" fmla="*/ 6529 w 1155360"/>
              <a:gd name="connsiteY11" fmla="*/ 665624 h 1158621"/>
              <a:gd name="connsiteX12" fmla="*/ 2844 w 1155360"/>
              <a:gd name="connsiteY12" fmla="*/ 644778 h 1158621"/>
              <a:gd name="connsiteX13" fmla="*/ 0 w 1155360"/>
              <a:gd name="connsiteY13" fmla="*/ 539387 h 1158621"/>
              <a:gd name="connsiteX14" fmla="*/ 287952 w 1155360"/>
              <a:gd name="connsiteY14" fmla="*/ 77891 h 115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55360" h="1158621">
                <a:moveTo>
                  <a:pt x="287952" y="77891"/>
                </a:moveTo>
                <a:cubicBezTo>
                  <a:pt x="564879" y="-82240"/>
                  <a:pt x="919184" y="12442"/>
                  <a:pt x="1079315" y="289369"/>
                </a:cubicBezTo>
                <a:cubicBezTo>
                  <a:pt x="1119347" y="358601"/>
                  <a:pt x="1143454" y="432669"/>
                  <a:pt x="1152769" y="507330"/>
                </a:cubicBezTo>
                <a:lnTo>
                  <a:pt x="1155360" y="603331"/>
                </a:lnTo>
                <a:lnTo>
                  <a:pt x="1154757" y="621153"/>
                </a:lnTo>
                <a:lnTo>
                  <a:pt x="1154877" y="624695"/>
                </a:lnTo>
                <a:lnTo>
                  <a:pt x="1137472" y="728849"/>
                </a:lnTo>
                <a:cubicBezTo>
                  <a:pt x="1099202" y="872058"/>
                  <a:pt x="1006300" y="1000666"/>
                  <a:pt x="867836" y="1080732"/>
                </a:cubicBezTo>
                <a:cubicBezTo>
                  <a:pt x="590910" y="1240862"/>
                  <a:pt x="236604" y="1146180"/>
                  <a:pt x="76474" y="869253"/>
                </a:cubicBezTo>
                <a:lnTo>
                  <a:pt x="42803" y="794617"/>
                </a:lnTo>
                <a:lnTo>
                  <a:pt x="40758" y="789161"/>
                </a:lnTo>
                <a:cubicBezTo>
                  <a:pt x="27262" y="747774"/>
                  <a:pt x="15836" y="706545"/>
                  <a:pt x="6529" y="665624"/>
                </a:cubicBezTo>
                <a:lnTo>
                  <a:pt x="2844" y="644778"/>
                </a:lnTo>
                <a:lnTo>
                  <a:pt x="0" y="539387"/>
                </a:lnTo>
                <a:cubicBezTo>
                  <a:pt x="12983" y="353904"/>
                  <a:pt x="114873" y="177973"/>
                  <a:pt x="287952" y="77891"/>
                </a:cubicBezTo>
                <a:close/>
              </a:path>
            </a:pathLst>
          </a:custGeom>
          <a:solidFill>
            <a:srgbClr val="E0A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reeform: Shape 4">
            <a:extLst>
              <a:ext uri="{FF2B5EF4-FFF2-40B4-BE49-F238E27FC236}">
                <a16:creationId xmlns:a16="http://schemas.microsoft.com/office/drawing/2014/main" id="{8452DFDC-22FE-4BEA-A98F-36F4F63777D4}"/>
              </a:ext>
            </a:extLst>
          </p:cNvPr>
          <p:cNvSpPr/>
          <p:nvPr/>
        </p:nvSpPr>
        <p:spPr>
          <a:xfrm rot="300649">
            <a:off x="2530885" y="2521271"/>
            <a:ext cx="835443" cy="1078490"/>
          </a:xfrm>
          <a:custGeom>
            <a:avLst/>
            <a:gdLst>
              <a:gd name="connsiteX0" fmla="*/ 418992 w 1258308"/>
              <a:gd name="connsiteY0" fmla="*/ 0 h 1557030"/>
              <a:gd name="connsiteX1" fmla="*/ 424401 w 1258308"/>
              <a:gd name="connsiteY1" fmla="*/ 159949 h 1557030"/>
              <a:gd name="connsiteX2" fmla="*/ 1171217 w 1258308"/>
              <a:gd name="connsiteY2" fmla="*/ 1523588 h 1557030"/>
              <a:gd name="connsiteX3" fmla="*/ 1258308 w 1258308"/>
              <a:gd name="connsiteY3" fmla="*/ 1557030 h 1557030"/>
              <a:gd name="connsiteX4" fmla="*/ 1115747 w 1258308"/>
              <a:gd name="connsiteY4" fmla="*/ 1530761 h 1557030"/>
              <a:gd name="connsiteX5" fmla="*/ 132101 w 1258308"/>
              <a:gd name="connsiteY5" fmla="*/ 811933 h 1557030"/>
              <a:gd name="connsiteX6" fmla="*/ 2595 w 1258308"/>
              <a:gd name="connsiteY6" fmla="*/ 519833 h 1557030"/>
              <a:gd name="connsiteX7" fmla="*/ 0 w 1258308"/>
              <a:gd name="connsiteY7" fmla="*/ 509961 h 1557030"/>
              <a:gd name="connsiteX8" fmla="*/ 25007 w 1258308"/>
              <a:gd name="connsiteY8" fmla="*/ 504283 h 1557030"/>
              <a:gd name="connsiteX9" fmla="*/ 131952 w 1258308"/>
              <a:gd name="connsiteY9" fmla="*/ 456037 h 1557030"/>
              <a:gd name="connsiteX10" fmla="*/ 401587 w 1258308"/>
              <a:gd name="connsiteY10" fmla="*/ 104154 h 1557030"/>
              <a:gd name="connsiteX11" fmla="*/ 418992 w 1258308"/>
              <a:gd name="connsiteY11" fmla="*/ 0 h 155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8308" h="1557030">
                <a:moveTo>
                  <a:pt x="418992" y="0"/>
                </a:moveTo>
                <a:lnTo>
                  <a:pt x="424401" y="159949"/>
                </a:lnTo>
                <a:cubicBezTo>
                  <a:pt x="468267" y="805001"/>
                  <a:pt x="768875" y="1336708"/>
                  <a:pt x="1171217" y="1523588"/>
                </a:cubicBezTo>
                <a:lnTo>
                  <a:pt x="1258308" y="1557030"/>
                </a:lnTo>
                <a:lnTo>
                  <a:pt x="1115747" y="1530761"/>
                </a:lnTo>
                <a:cubicBezTo>
                  <a:pt x="709950" y="1435881"/>
                  <a:pt x="350006" y="1188775"/>
                  <a:pt x="132101" y="811933"/>
                </a:cubicBezTo>
                <a:cubicBezTo>
                  <a:pt x="77624" y="717723"/>
                  <a:pt x="34604" y="619863"/>
                  <a:pt x="2595" y="519833"/>
                </a:cubicBezTo>
                <a:lnTo>
                  <a:pt x="0" y="509961"/>
                </a:lnTo>
                <a:lnTo>
                  <a:pt x="25007" y="504283"/>
                </a:lnTo>
                <a:cubicBezTo>
                  <a:pt x="61511" y="492088"/>
                  <a:pt x="97336" y="476053"/>
                  <a:pt x="131952" y="456037"/>
                </a:cubicBezTo>
                <a:cubicBezTo>
                  <a:pt x="270415" y="375971"/>
                  <a:pt x="363317" y="247363"/>
                  <a:pt x="401587" y="104154"/>
                </a:cubicBezTo>
                <a:lnTo>
                  <a:pt x="418992" y="0"/>
                </a:lnTo>
                <a:close/>
              </a:path>
            </a:pathLst>
          </a:custGeom>
          <a:solidFill>
            <a:srgbClr val="F0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Freeform: Shape 5">
            <a:extLst>
              <a:ext uri="{FF2B5EF4-FFF2-40B4-BE49-F238E27FC236}">
                <a16:creationId xmlns:a16="http://schemas.microsoft.com/office/drawing/2014/main" id="{ABA0E12A-C297-4DBA-8D34-442DB85BF603}"/>
              </a:ext>
            </a:extLst>
          </p:cNvPr>
          <p:cNvSpPr/>
          <p:nvPr/>
        </p:nvSpPr>
        <p:spPr>
          <a:xfrm rot="300649">
            <a:off x="2065291" y="2619926"/>
            <a:ext cx="1302467" cy="966215"/>
          </a:xfrm>
          <a:custGeom>
            <a:avLst/>
            <a:gdLst>
              <a:gd name="connsiteX0" fmla="*/ 0 w 1961720"/>
              <a:gd name="connsiteY0" fmla="*/ 0 h 1394938"/>
              <a:gd name="connsiteX1" fmla="*/ 33670 w 1961720"/>
              <a:gd name="connsiteY1" fmla="*/ 74636 h 1394938"/>
              <a:gd name="connsiteX2" fmla="*/ 607072 w 1961720"/>
              <a:gd name="connsiteY2" fmla="*/ 359569 h 1394938"/>
              <a:gd name="connsiteX3" fmla="*/ 693081 w 1961720"/>
              <a:gd name="connsiteY3" fmla="*/ 340039 h 1394938"/>
              <a:gd name="connsiteX4" fmla="*/ 695676 w 1961720"/>
              <a:gd name="connsiteY4" fmla="*/ 349911 h 1394938"/>
              <a:gd name="connsiteX5" fmla="*/ 825182 w 1961720"/>
              <a:gd name="connsiteY5" fmla="*/ 642011 h 1394938"/>
              <a:gd name="connsiteX6" fmla="*/ 1808828 w 1961720"/>
              <a:gd name="connsiteY6" fmla="*/ 1360839 h 1394938"/>
              <a:gd name="connsiteX7" fmla="*/ 1951389 w 1961720"/>
              <a:gd name="connsiteY7" fmla="*/ 1387108 h 1394938"/>
              <a:gd name="connsiteX8" fmla="*/ 1961720 w 1961720"/>
              <a:gd name="connsiteY8" fmla="*/ 1391075 h 1394938"/>
              <a:gd name="connsiteX9" fmla="*/ 1904862 w 1961720"/>
              <a:gd name="connsiteY9" fmla="*/ 1394765 h 1394938"/>
              <a:gd name="connsiteX10" fmla="*/ 693695 w 1961720"/>
              <a:gd name="connsiteY10" fmla="*/ 939388 h 1394938"/>
              <a:gd name="connsiteX11" fmla="*/ 44602 w 1961720"/>
              <a:gd name="connsiteY11" fmla="*/ 119019 h 1394938"/>
              <a:gd name="connsiteX12" fmla="*/ 0 w 1961720"/>
              <a:gd name="connsiteY12" fmla="*/ 0 h 139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1720" h="1394938">
                <a:moveTo>
                  <a:pt x="0" y="0"/>
                </a:moveTo>
                <a:lnTo>
                  <a:pt x="33670" y="74636"/>
                </a:lnTo>
                <a:cubicBezTo>
                  <a:pt x="153768" y="282331"/>
                  <a:pt x="383090" y="387513"/>
                  <a:pt x="607072" y="359569"/>
                </a:cubicBezTo>
                <a:lnTo>
                  <a:pt x="693081" y="340039"/>
                </a:lnTo>
                <a:lnTo>
                  <a:pt x="695676" y="349911"/>
                </a:lnTo>
                <a:cubicBezTo>
                  <a:pt x="727685" y="449941"/>
                  <a:pt x="770705" y="547801"/>
                  <a:pt x="825182" y="642011"/>
                </a:cubicBezTo>
                <a:cubicBezTo>
                  <a:pt x="1043087" y="1018853"/>
                  <a:pt x="1403031" y="1265959"/>
                  <a:pt x="1808828" y="1360839"/>
                </a:cubicBezTo>
                <a:lnTo>
                  <a:pt x="1951389" y="1387108"/>
                </a:lnTo>
                <a:lnTo>
                  <a:pt x="1961720" y="1391075"/>
                </a:lnTo>
                <a:lnTo>
                  <a:pt x="1904862" y="1394765"/>
                </a:lnTo>
                <a:cubicBezTo>
                  <a:pt x="1527227" y="1400861"/>
                  <a:pt x="1084440" y="1246115"/>
                  <a:pt x="693695" y="939388"/>
                </a:cubicBezTo>
                <a:cubicBezTo>
                  <a:pt x="389783" y="700823"/>
                  <a:pt x="167705" y="409842"/>
                  <a:pt x="44602" y="119019"/>
                </a:cubicBezTo>
                <a:lnTo>
                  <a:pt x="0" y="0"/>
                </a:lnTo>
                <a:close/>
              </a:path>
            </a:pathLst>
          </a:custGeom>
          <a:solidFill>
            <a:srgbClr val="F3C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Oval 51">
            <a:extLst>
              <a:ext uri="{FF2B5EF4-FFF2-40B4-BE49-F238E27FC236}">
                <a16:creationId xmlns:a16="http://schemas.microsoft.com/office/drawing/2014/main" id="{D9593E51-4D72-4267-A034-8F173375A3E2}"/>
              </a:ext>
            </a:extLst>
          </p:cNvPr>
          <p:cNvSpPr/>
          <p:nvPr/>
        </p:nvSpPr>
        <p:spPr>
          <a:xfrm>
            <a:off x="2152884" y="2121341"/>
            <a:ext cx="639045" cy="6666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6" name="Grafik 25" descr="Pflanze">
            <a:extLst>
              <a:ext uri="{FF2B5EF4-FFF2-40B4-BE49-F238E27FC236}">
                <a16:creationId xmlns:a16="http://schemas.microsoft.com/office/drawing/2014/main" id="{599C4A72-6164-4D96-B951-1E3E03A82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5722" y="2247953"/>
            <a:ext cx="367126" cy="383005"/>
          </a:xfrm>
          <a:prstGeom prst="rect">
            <a:avLst/>
          </a:prstGeom>
        </p:spPr>
      </p:pic>
      <p:pic>
        <p:nvPicPr>
          <p:cNvPr id="27" name="Grafik 26" descr="Universeller Zugriff">
            <a:extLst>
              <a:ext uri="{FF2B5EF4-FFF2-40B4-BE49-F238E27FC236}">
                <a16:creationId xmlns:a16="http://schemas.microsoft.com/office/drawing/2014/main" id="{29D7ABA1-A00A-4F70-83DE-EADA072E78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7050" y="3302792"/>
            <a:ext cx="368089" cy="384010"/>
          </a:xfrm>
          <a:prstGeom prst="rect">
            <a:avLst/>
          </a:prstGeom>
        </p:spPr>
      </p:pic>
      <p:pic>
        <p:nvPicPr>
          <p:cNvPr id="28" name="Grafik 27" descr="Erdkugel: Amerika">
            <a:extLst>
              <a:ext uri="{FF2B5EF4-FFF2-40B4-BE49-F238E27FC236}">
                <a16:creationId xmlns:a16="http://schemas.microsoft.com/office/drawing/2014/main" id="{1AE3B86C-0F20-440B-A08F-CFBAD0D7EB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43487">
            <a:off x="3480435" y="2258757"/>
            <a:ext cx="368089" cy="384010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929846A-3C6C-4B73-B45F-0DFD8AB607EA}"/>
              </a:ext>
            </a:extLst>
          </p:cNvPr>
          <p:cNvGrpSpPr/>
          <p:nvPr/>
        </p:nvGrpSpPr>
        <p:grpSpPr>
          <a:xfrm>
            <a:off x="1647956" y="3193991"/>
            <a:ext cx="382050" cy="448266"/>
            <a:chOff x="2873530" y="3484928"/>
            <a:chExt cx="575428" cy="647168"/>
          </a:xfrm>
        </p:grpSpPr>
        <p:pic>
          <p:nvPicPr>
            <p:cNvPr id="30" name="Grafik 29" descr="Weiblich">
              <a:extLst>
                <a:ext uri="{FF2B5EF4-FFF2-40B4-BE49-F238E27FC236}">
                  <a16:creationId xmlns:a16="http://schemas.microsoft.com/office/drawing/2014/main" id="{64417437-DA5D-467E-91B5-B06ABC4D7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73530" y="3577696"/>
              <a:ext cx="554400" cy="554400"/>
            </a:xfrm>
            <a:prstGeom prst="rect">
              <a:avLst/>
            </a:prstGeom>
          </p:spPr>
        </p:pic>
        <p:pic>
          <p:nvPicPr>
            <p:cNvPr id="31" name="Grafik 30" descr="Männlich">
              <a:extLst>
                <a:ext uri="{FF2B5EF4-FFF2-40B4-BE49-F238E27FC236}">
                  <a16:creationId xmlns:a16="http://schemas.microsoft.com/office/drawing/2014/main" id="{93C68384-D1DC-4054-B0F3-243F07ECD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94558" y="3484928"/>
              <a:ext cx="554400" cy="554400"/>
            </a:xfrm>
            <a:prstGeom prst="rect">
              <a:avLst/>
            </a:prstGeom>
          </p:spPr>
        </p:pic>
      </p:grpSp>
      <p:sp>
        <p:nvSpPr>
          <p:cNvPr id="32" name="Freeform: Shape 15">
            <a:extLst>
              <a:ext uri="{FF2B5EF4-FFF2-40B4-BE49-F238E27FC236}">
                <a16:creationId xmlns:a16="http://schemas.microsoft.com/office/drawing/2014/main" id="{77A855E4-BEEE-415A-8D4E-5447D4907543}"/>
              </a:ext>
            </a:extLst>
          </p:cNvPr>
          <p:cNvSpPr/>
          <p:nvPr/>
        </p:nvSpPr>
        <p:spPr>
          <a:xfrm rot="10676564">
            <a:off x="3164971" y="4123193"/>
            <a:ext cx="767091" cy="766800"/>
          </a:xfrm>
          <a:custGeom>
            <a:avLst/>
            <a:gdLst>
              <a:gd name="connsiteX0" fmla="*/ 287952 w 1155360"/>
              <a:gd name="connsiteY0" fmla="*/ 77891 h 1158621"/>
              <a:gd name="connsiteX1" fmla="*/ 1079315 w 1155360"/>
              <a:gd name="connsiteY1" fmla="*/ 289369 h 1158621"/>
              <a:gd name="connsiteX2" fmla="*/ 1152769 w 1155360"/>
              <a:gd name="connsiteY2" fmla="*/ 507330 h 1158621"/>
              <a:gd name="connsiteX3" fmla="*/ 1155360 w 1155360"/>
              <a:gd name="connsiteY3" fmla="*/ 603331 h 1158621"/>
              <a:gd name="connsiteX4" fmla="*/ 1154757 w 1155360"/>
              <a:gd name="connsiteY4" fmla="*/ 621153 h 1158621"/>
              <a:gd name="connsiteX5" fmla="*/ 1154877 w 1155360"/>
              <a:gd name="connsiteY5" fmla="*/ 624695 h 1158621"/>
              <a:gd name="connsiteX6" fmla="*/ 1137472 w 1155360"/>
              <a:gd name="connsiteY6" fmla="*/ 728849 h 1158621"/>
              <a:gd name="connsiteX7" fmla="*/ 867836 w 1155360"/>
              <a:gd name="connsiteY7" fmla="*/ 1080732 h 1158621"/>
              <a:gd name="connsiteX8" fmla="*/ 76474 w 1155360"/>
              <a:gd name="connsiteY8" fmla="*/ 869253 h 1158621"/>
              <a:gd name="connsiteX9" fmla="*/ 42803 w 1155360"/>
              <a:gd name="connsiteY9" fmla="*/ 794617 h 1158621"/>
              <a:gd name="connsiteX10" fmla="*/ 40758 w 1155360"/>
              <a:gd name="connsiteY10" fmla="*/ 789161 h 1158621"/>
              <a:gd name="connsiteX11" fmla="*/ 6529 w 1155360"/>
              <a:gd name="connsiteY11" fmla="*/ 665624 h 1158621"/>
              <a:gd name="connsiteX12" fmla="*/ 2844 w 1155360"/>
              <a:gd name="connsiteY12" fmla="*/ 644778 h 1158621"/>
              <a:gd name="connsiteX13" fmla="*/ 0 w 1155360"/>
              <a:gd name="connsiteY13" fmla="*/ 539387 h 1158621"/>
              <a:gd name="connsiteX14" fmla="*/ 287952 w 1155360"/>
              <a:gd name="connsiteY14" fmla="*/ 77891 h 115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55360" h="1158621">
                <a:moveTo>
                  <a:pt x="287952" y="77891"/>
                </a:moveTo>
                <a:cubicBezTo>
                  <a:pt x="564879" y="-82240"/>
                  <a:pt x="919184" y="12442"/>
                  <a:pt x="1079315" y="289369"/>
                </a:cubicBezTo>
                <a:cubicBezTo>
                  <a:pt x="1119347" y="358601"/>
                  <a:pt x="1143454" y="432669"/>
                  <a:pt x="1152769" y="507330"/>
                </a:cubicBezTo>
                <a:lnTo>
                  <a:pt x="1155360" y="603331"/>
                </a:lnTo>
                <a:lnTo>
                  <a:pt x="1154757" y="621153"/>
                </a:lnTo>
                <a:lnTo>
                  <a:pt x="1154877" y="624695"/>
                </a:lnTo>
                <a:lnTo>
                  <a:pt x="1137472" y="728849"/>
                </a:lnTo>
                <a:cubicBezTo>
                  <a:pt x="1099202" y="872058"/>
                  <a:pt x="1006300" y="1000666"/>
                  <a:pt x="867836" y="1080732"/>
                </a:cubicBezTo>
                <a:cubicBezTo>
                  <a:pt x="590910" y="1240862"/>
                  <a:pt x="236604" y="1146180"/>
                  <a:pt x="76474" y="869253"/>
                </a:cubicBezTo>
                <a:lnTo>
                  <a:pt x="42803" y="794617"/>
                </a:lnTo>
                <a:lnTo>
                  <a:pt x="40758" y="789161"/>
                </a:lnTo>
                <a:cubicBezTo>
                  <a:pt x="27262" y="747774"/>
                  <a:pt x="15836" y="706545"/>
                  <a:pt x="6529" y="665624"/>
                </a:cubicBezTo>
                <a:lnTo>
                  <a:pt x="2844" y="644778"/>
                </a:lnTo>
                <a:lnTo>
                  <a:pt x="0" y="539387"/>
                </a:lnTo>
                <a:cubicBezTo>
                  <a:pt x="12983" y="353904"/>
                  <a:pt x="114873" y="177973"/>
                  <a:pt x="287952" y="77891"/>
                </a:cubicBezTo>
                <a:close/>
              </a:path>
            </a:pathLst>
          </a:custGeom>
          <a:solidFill>
            <a:srgbClr val="238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Freeform: Shape 16">
            <a:extLst>
              <a:ext uri="{FF2B5EF4-FFF2-40B4-BE49-F238E27FC236}">
                <a16:creationId xmlns:a16="http://schemas.microsoft.com/office/drawing/2014/main" id="{46AE9F6A-466B-4E3E-8E30-79ADA3263D38}"/>
              </a:ext>
            </a:extLst>
          </p:cNvPr>
          <p:cNvSpPr/>
          <p:nvPr/>
        </p:nvSpPr>
        <p:spPr>
          <a:xfrm rot="10676564">
            <a:off x="2588868" y="3426654"/>
            <a:ext cx="835443" cy="1078490"/>
          </a:xfrm>
          <a:custGeom>
            <a:avLst/>
            <a:gdLst>
              <a:gd name="connsiteX0" fmla="*/ 418992 w 1258308"/>
              <a:gd name="connsiteY0" fmla="*/ 0 h 1557030"/>
              <a:gd name="connsiteX1" fmla="*/ 424401 w 1258308"/>
              <a:gd name="connsiteY1" fmla="*/ 159949 h 1557030"/>
              <a:gd name="connsiteX2" fmla="*/ 1171217 w 1258308"/>
              <a:gd name="connsiteY2" fmla="*/ 1523588 h 1557030"/>
              <a:gd name="connsiteX3" fmla="*/ 1258308 w 1258308"/>
              <a:gd name="connsiteY3" fmla="*/ 1557030 h 1557030"/>
              <a:gd name="connsiteX4" fmla="*/ 1115747 w 1258308"/>
              <a:gd name="connsiteY4" fmla="*/ 1530761 h 1557030"/>
              <a:gd name="connsiteX5" fmla="*/ 132101 w 1258308"/>
              <a:gd name="connsiteY5" fmla="*/ 811933 h 1557030"/>
              <a:gd name="connsiteX6" fmla="*/ 2595 w 1258308"/>
              <a:gd name="connsiteY6" fmla="*/ 519833 h 1557030"/>
              <a:gd name="connsiteX7" fmla="*/ 0 w 1258308"/>
              <a:gd name="connsiteY7" fmla="*/ 509961 h 1557030"/>
              <a:gd name="connsiteX8" fmla="*/ 25007 w 1258308"/>
              <a:gd name="connsiteY8" fmla="*/ 504283 h 1557030"/>
              <a:gd name="connsiteX9" fmla="*/ 131952 w 1258308"/>
              <a:gd name="connsiteY9" fmla="*/ 456037 h 1557030"/>
              <a:gd name="connsiteX10" fmla="*/ 401587 w 1258308"/>
              <a:gd name="connsiteY10" fmla="*/ 104154 h 1557030"/>
              <a:gd name="connsiteX11" fmla="*/ 418992 w 1258308"/>
              <a:gd name="connsiteY11" fmla="*/ 0 h 155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8308" h="1557030">
                <a:moveTo>
                  <a:pt x="418992" y="0"/>
                </a:moveTo>
                <a:lnTo>
                  <a:pt x="424401" y="159949"/>
                </a:lnTo>
                <a:cubicBezTo>
                  <a:pt x="468267" y="805001"/>
                  <a:pt x="768875" y="1336708"/>
                  <a:pt x="1171217" y="1523588"/>
                </a:cubicBezTo>
                <a:lnTo>
                  <a:pt x="1258308" y="1557030"/>
                </a:lnTo>
                <a:lnTo>
                  <a:pt x="1115747" y="1530761"/>
                </a:lnTo>
                <a:cubicBezTo>
                  <a:pt x="709950" y="1435881"/>
                  <a:pt x="350006" y="1188775"/>
                  <a:pt x="132101" y="811933"/>
                </a:cubicBezTo>
                <a:cubicBezTo>
                  <a:pt x="77624" y="717723"/>
                  <a:pt x="34604" y="619863"/>
                  <a:pt x="2595" y="519833"/>
                </a:cubicBezTo>
                <a:lnTo>
                  <a:pt x="0" y="509961"/>
                </a:lnTo>
                <a:lnTo>
                  <a:pt x="25007" y="504283"/>
                </a:lnTo>
                <a:cubicBezTo>
                  <a:pt x="61511" y="492088"/>
                  <a:pt x="97336" y="476053"/>
                  <a:pt x="131952" y="456037"/>
                </a:cubicBezTo>
                <a:cubicBezTo>
                  <a:pt x="270415" y="375971"/>
                  <a:pt x="363317" y="247363"/>
                  <a:pt x="401587" y="104154"/>
                </a:cubicBezTo>
                <a:lnTo>
                  <a:pt x="418992" y="0"/>
                </a:lnTo>
                <a:close/>
              </a:path>
            </a:pathLst>
          </a:custGeom>
          <a:solidFill>
            <a:srgbClr val="29A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Freeform: Shape 17">
            <a:extLst>
              <a:ext uri="{FF2B5EF4-FFF2-40B4-BE49-F238E27FC236}">
                <a16:creationId xmlns:a16="http://schemas.microsoft.com/office/drawing/2014/main" id="{CC0D4930-7EA7-4614-AB30-6D57CC4D03CC}"/>
              </a:ext>
            </a:extLst>
          </p:cNvPr>
          <p:cNvSpPr/>
          <p:nvPr/>
        </p:nvSpPr>
        <p:spPr>
          <a:xfrm rot="10676564">
            <a:off x="2581178" y="3417970"/>
            <a:ext cx="1302467" cy="966216"/>
          </a:xfrm>
          <a:custGeom>
            <a:avLst/>
            <a:gdLst>
              <a:gd name="connsiteX0" fmla="*/ 0 w 1961720"/>
              <a:gd name="connsiteY0" fmla="*/ 0 h 1394938"/>
              <a:gd name="connsiteX1" fmla="*/ 33670 w 1961720"/>
              <a:gd name="connsiteY1" fmla="*/ 74636 h 1394938"/>
              <a:gd name="connsiteX2" fmla="*/ 607072 w 1961720"/>
              <a:gd name="connsiteY2" fmla="*/ 359569 h 1394938"/>
              <a:gd name="connsiteX3" fmla="*/ 693081 w 1961720"/>
              <a:gd name="connsiteY3" fmla="*/ 340039 h 1394938"/>
              <a:gd name="connsiteX4" fmla="*/ 695676 w 1961720"/>
              <a:gd name="connsiteY4" fmla="*/ 349911 h 1394938"/>
              <a:gd name="connsiteX5" fmla="*/ 825182 w 1961720"/>
              <a:gd name="connsiteY5" fmla="*/ 642011 h 1394938"/>
              <a:gd name="connsiteX6" fmla="*/ 1808828 w 1961720"/>
              <a:gd name="connsiteY6" fmla="*/ 1360839 h 1394938"/>
              <a:gd name="connsiteX7" fmla="*/ 1951389 w 1961720"/>
              <a:gd name="connsiteY7" fmla="*/ 1387108 h 1394938"/>
              <a:gd name="connsiteX8" fmla="*/ 1961720 w 1961720"/>
              <a:gd name="connsiteY8" fmla="*/ 1391075 h 1394938"/>
              <a:gd name="connsiteX9" fmla="*/ 1904862 w 1961720"/>
              <a:gd name="connsiteY9" fmla="*/ 1394765 h 1394938"/>
              <a:gd name="connsiteX10" fmla="*/ 693695 w 1961720"/>
              <a:gd name="connsiteY10" fmla="*/ 939388 h 1394938"/>
              <a:gd name="connsiteX11" fmla="*/ 44602 w 1961720"/>
              <a:gd name="connsiteY11" fmla="*/ 119019 h 1394938"/>
              <a:gd name="connsiteX12" fmla="*/ 0 w 1961720"/>
              <a:gd name="connsiteY12" fmla="*/ 0 h 139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1720" h="1394938">
                <a:moveTo>
                  <a:pt x="0" y="0"/>
                </a:moveTo>
                <a:lnTo>
                  <a:pt x="33670" y="74636"/>
                </a:lnTo>
                <a:cubicBezTo>
                  <a:pt x="153768" y="282331"/>
                  <a:pt x="383090" y="387513"/>
                  <a:pt x="607072" y="359569"/>
                </a:cubicBezTo>
                <a:lnTo>
                  <a:pt x="693081" y="340039"/>
                </a:lnTo>
                <a:lnTo>
                  <a:pt x="695676" y="349911"/>
                </a:lnTo>
                <a:cubicBezTo>
                  <a:pt x="727685" y="449941"/>
                  <a:pt x="770705" y="547801"/>
                  <a:pt x="825182" y="642011"/>
                </a:cubicBezTo>
                <a:cubicBezTo>
                  <a:pt x="1043087" y="1018853"/>
                  <a:pt x="1403031" y="1265959"/>
                  <a:pt x="1808828" y="1360839"/>
                </a:cubicBezTo>
                <a:lnTo>
                  <a:pt x="1951389" y="1387108"/>
                </a:lnTo>
                <a:lnTo>
                  <a:pt x="1961720" y="1391075"/>
                </a:lnTo>
                <a:lnTo>
                  <a:pt x="1904862" y="1394765"/>
                </a:lnTo>
                <a:cubicBezTo>
                  <a:pt x="1527227" y="1400861"/>
                  <a:pt x="1084440" y="1246115"/>
                  <a:pt x="693695" y="939388"/>
                </a:cubicBezTo>
                <a:cubicBezTo>
                  <a:pt x="389783" y="700823"/>
                  <a:pt x="167705" y="409842"/>
                  <a:pt x="44602" y="119019"/>
                </a:cubicBezTo>
                <a:lnTo>
                  <a:pt x="0" y="0"/>
                </a:lnTo>
                <a:close/>
              </a:path>
            </a:pathLst>
          </a:custGeom>
          <a:solidFill>
            <a:srgbClr val="37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Oval 60">
            <a:extLst>
              <a:ext uri="{FF2B5EF4-FFF2-40B4-BE49-F238E27FC236}">
                <a16:creationId xmlns:a16="http://schemas.microsoft.com/office/drawing/2014/main" id="{11A2A792-B92D-49E0-AD74-C059B98D027D}"/>
              </a:ext>
            </a:extLst>
          </p:cNvPr>
          <p:cNvSpPr/>
          <p:nvPr/>
        </p:nvSpPr>
        <p:spPr>
          <a:xfrm>
            <a:off x="2457739" y="2913509"/>
            <a:ext cx="1017070" cy="10610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7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36" name="Grafik 35" descr="Ein Bild, das Zeichnung, Flagge, Drachen enthält.&#10;&#10;Automatisch generierte Beschreibung">
            <a:extLst>
              <a:ext uri="{FF2B5EF4-FFF2-40B4-BE49-F238E27FC236}">
                <a16:creationId xmlns:a16="http://schemas.microsoft.com/office/drawing/2014/main" id="{BC064937-E693-41DD-9486-8F5D223F51F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t="1968" r="25514"/>
          <a:stretch/>
        </p:blipFill>
        <p:spPr>
          <a:xfrm>
            <a:off x="2752856" y="3069561"/>
            <a:ext cx="385786" cy="720355"/>
          </a:xfrm>
          <a:prstGeom prst="ellipse">
            <a:avLst/>
          </a:prstGeom>
        </p:spPr>
      </p:pic>
      <p:sp>
        <p:nvSpPr>
          <p:cNvPr id="37" name="Oval 56">
            <a:extLst>
              <a:ext uri="{FF2B5EF4-FFF2-40B4-BE49-F238E27FC236}">
                <a16:creationId xmlns:a16="http://schemas.microsoft.com/office/drawing/2014/main" id="{E61C67E2-E6FA-47F3-B657-849326790F39}"/>
              </a:ext>
            </a:extLst>
          </p:cNvPr>
          <p:cNvSpPr/>
          <p:nvPr/>
        </p:nvSpPr>
        <p:spPr>
          <a:xfrm rot="503493">
            <a:off x="3223446" y="4191206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Herz 37">
            <a:extLst>
              <a:ext uri="{FF2B5EF4-FFF2-40B4-BE49-F238E27FC236}">
                <a16:creationId xmlns:a16="http://schemas.microsoft.com/office/drawing/2014/main" id="{8F0D0A32-777F-4F65-9992-CEDB9100F723}"/>
              </a:ext>
            </a:extLst>
          </p:cNvPr>
          <p:cNvSpPr/>
          <p:nvPr/>
        </p:nvSpPr>
        <p:spPr bwMode="gray">
          <a:xfrm>
            <a:off x="3384515" y="4361649"/>
            <a:ext cx="334626" cy="349100"/>
          </a:xfrm>
          <a:prstGeom prst="hear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/>
          </a:p>
        </p:txBody>
      </p:sp>
      <p:sp>
        <p:nvSpPr>
          <p:cNvPr id="39" name="Oval 57">
            <a:extLst>
              <a:ext uri="{FF2B5EF4-FFF2-40B4-BE49-F238E27FC236}">
                <a16:creationId xmlns:a16="http://schemas.microsoft.com/office/drawing/2014/main" id="{7B30B79D-3F01-43D4-ADBF-774307E7716F}"/>
              </a:ext>
            </a:extLst>
          </p:cNvPr>
          <p:cNvSpPr/>
          <p:nvPr/>
        </p:nvSpPr>
        <p:spPr>
          <a:xfrm>
            <a:off x="1882966" y="4104170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0" name="Grafik 39" descr="Gruppieren">
            <a:extLst>
              <a:ext uri="{FF2B5EF4-FFF2-40B4-BE49-F238E27FC236}">
                <a16:creationId xmlns:a16="http://schemas.microsoft.com/office/drawing/2014/main" id="{0085E019-5E30-4AA7-8F5E-A582328EF4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14948" y="4210611"/>
            <a:ext cx="368089" cy="384010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2100C032-105C-497E-8762-276B96A136C5}"/>
              </a:ext>
            </a:extLst>
          </p:cNvPr>
          <p:cNvSpPr txBox="1"/>
          <p:nvPr/>
        </p:nvSpPr>
        <p:spPr>
          <a:xfrm>
            <a:off x="1051201" y="1727315"/>
            <a:ext cx="16688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200" b="1" dirty="0">
                <a:solidFill>
                  <a:srgbClr val="C7920C"/>
                </a:solidFill>
              </a:rPr>
              <a:t>AGE &amp; GENERATION </a:t>
            </a:r>
            <a:br>
              <a:rPr lang="de-DE" sz="1200" b="1" dirty="0">
                <a:solidFill>
                  <a:srgbClr val="C7920C"/>
                </a:solidFill>
              </a:rPr>
            </a:br>
            <a:r>
              <a:rPr lang="de-DE" sz="1200" b="1" dirty="0">
                <a:solidFill>
                  <a:srgbClr val="C7920C"/>
                </a:solidFill>
              </a:rPr>
              <a:t>DIVERSITY </a:t>
            </a:r>
            <a:endParaRPr lang="de-DE" sz="1200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DBACD80-D462-4C0E-9A29-7F7E21D8395D}"/>
              </a:ext>
            </a:extLst>
          </p:cNvPr>
          <p:cNvSpPr txBox="1"/>
          <p:nvPr/>
        </p:nvSpPr>
        <p:spPr>
          <a:xfrm>
            <a:off x="3302969" y="1706552"/>
            <a:ext cx="832344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rgbClr val="5A7700"/>
                </a:solidFill>
              </a:rPr>
              <a:t>ORIGINS</a:t>
            </a:r>
            <a:endParaRPr lang="en-US" sz="1200" dirty="0">
              <a:solidFill>
                <a:srgbClr val="5A7700"/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0211FEE-23DA-4DCE-BD6D-5A141530F933}"/>
              </a:ext>
            </a:extLst>
          </p:cNvPr>
          <p:cNvSpPr txBox="1"/>
          <p:nvPr/>
        </p:nvSpPr>
        <p:spPr>
          <a:xfrm>
            <a:off x="3151454" y="4887443"/>
            <a:ext cx="131499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>
                <a:solidFill>
                  <a:srgbClr val="1E7494"/>
                </a:solidFill>
              </a:rPr>
              <a:t>SEXUAL </a:t>
            </a:r>
            <a:br>
              <a:rPr lang="de-DE" sz="1200" b="1" dirty="0">
                <a:solidFill>
                  <a:srgbClr val="1E7494"/>
                </a:solidFill>
              </a:rPr>
            </a:br>
            <a:r>
              <a:rPr lang="de-DE" sz="1200" b="1" dirty="0">
                <a:solidFill>
                  <a:srgbClr val="1E7494"/>
                </a:solidFill>
              </a:rPr>
              <a:t>ORIENTATION</a:t>
            </a:r>
            <a:endParaRPr lang="de-DE" sz="120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EA47798-91BE-484D-8D70-39FF88DAA7A6}"/>
              </a:ext>
            </a:extLst>
          </p:cNvPr>
          <p:cNvSpPr txBox="1"/>
          <p:nvPr/>
        </p:nvSpPr>
        <p:spPr>
          <a:xfrm>
            <a:off x="4104322" y="2591184"/>
            <a:ext cx="163858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AT" sz="1200" b="1" dirty="0">
                <a:solidFill>
                  <a:srgbClr val="0B5743"/>
                </a:solidFill>
              </a:rPr>
              <a:t>EMPLOYEES WITH</a:t>
            </a:r>
          </a:p>
          <a:p>
            <a:r>
              <a:rPr lang="de-AT" sz="1200" b="1" dirty="0">
                <a:solidFill>
                  <a:srgbClr val="0B5743"/>
                </a:solidFill>
              </a:rPr>
              <a:t>DISABILITIES</a:t>
            </a:r>
            <a:endParaRPr lang="en-US" sz="1200" b="1" dirty="0">
              <a:solidFill>
                <a:srgbClr val="0B5743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687ADAD-9CBE-4208-8F99-074D0462197F}"/>
              </a:ext>
            </a:extLst>
          </p:cNvPr>
          <p:cNvSpPr txBox="1"/>
          <p:nvPr/>
        </p:nvSpPr>
        <p:spPr>
          <a:xfrm>
            <a:off x="641607" y="2799193"/>
            <a:ext cx="975543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>
                <a:solidFill>
                  <a:srgbClr val="B6194A"/>
                </a:solidFill>
              </a:rPr>
              <a:t>GENDER EQUALITY</a:t>
            </a:r>
            <a:r>
              <a:rPr lang="en-US" sz="1200" dirty="0"/>
              <a:t> 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5ABCD86B-66A4-47F4-95D0-E6B8BE69EAE9}"/>
              </a:ext>
            </a:extLst>
          </p:cNvPr>
          <p:cNvSpPr txBox="1"/>
          <p:nvPr/>
        </p:nvSpPr>
        <p:spPr>
          <a:xfrm>
            <a:off x="1186786" y="4839974"/>
            <a:ext cx="108203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>
                <a:solidFill>
                  <a:srgbClr val="733868"/>
                </a:solidFill>
              </a:rPr>
              <a:t>RELIGION &amp; </a:t>
            </a:r>
            <a:br>
              <a:rPr lang="de-DE" sz="1200" b="1" dirty="0">
                <a:solidFill>
                  <a:srgbClr val="733868"/>
                </a:solidFill>
              </a:rPr>
            </a:br>
            <a:r>
              <a:rPr lang="de-DE" sz="1200" b="1" dirty="0">
                <a:solidFill>
                  <a:srgbClr val="733868"/>
                </a:solidFill>
              </a:rPr>
              <a:t>BELIEFS </a:t>
            </a:r>
            <a:endParaRPr lang="de-DE" sz="1200" dirty="0">
              <a:solidFill>
                <a:srgbClr val="733868"/>
              </a:solidFill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739F61F4-A126-4A0A-BA87-4EFF6E6E24AD}"/>
              </a:ext>
            </a:extLst>
          </p:cNvPr>
          <p:cNvSpPr txBox="1"/>
          <p:nvPr/>
        </p:nvSpPr>
        <p:spPr>
          <a:xfrm>
            <a:off x="6534625" y="1724373"/>
            <a:ext cx="5241077" cy="360701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All employees of BAWAG Group, whether full time or part time, are to be treated fairly and equally, regardless of </a:t>
            </a:r>
            <a:r>
              <a:rPr lang="en-US" sz="1400" b="1" dirty="0"/>
              <a:t>age, gender, gender identity, disabilities, sexual orientation, origins (national and ethnic) or religion and beliefs. </a:t>
            </a:r>
          </a:p>
          <a:p>
            <a:pPr>
              <a:lnSpc>
                <a:spcPct val="150000"/>
              </a:lnSpc>
            </a:pP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We </a:t>
            </a:r>
            <a:r>
              <a:rPr lang="en-US" sz="1400" b="1" dirty="0"/>
              <a:t>decline all forms of discrimination </a:t>
            </a:r>
            <a:r>
              <a:rPr lang="en-US" sz="1400" dirty="0"/>
              <a:t>and see </a:t>
            </a:r>
            <a:r>
              <a:rPr lang="en-US" sz="1400" b="1" dirty="0"/>
              <a:t>diversity</a:t>
            </a:r>
            <a:r>
              <a:rPr lang="en-US" sz="1400" dirty="0"/>
              <a:t> and </a:t>
            </a:r>
            <a:r>
              <a:rPr lang="en-US" sz="1400" b="1" dirty="0"/>
              <a:t>equal</a:t>
            </a:r>
            <a:r>
              <a:rPr lang="en-US" sz="1400" dirty="0"/>
              <a:t> </a:t>
            </a:r>
            <a:r>
              <a:rPr lang="en-US" sz="1400" b="1" dirty="0"/>
              <a:t>opportunities</a:t>
            </a:r>
            <a:r>
              <a:rPr lang="en-US" sz="1400" dirty="0"/>
              <a:t> as a </a:t>
            </a:r>
            <a:r>
              <a:rPr lang="en-US" sz="1400" b="1" dirty="0"/>
              <a:t>strength</a:t>
            </a:r>
            <a:r>
              <a:rPr lang="en-US" sz="1400" dirty="0"/>
              <a:t> and </a:t>
            </a:r>
            <a:r>
              <a:rPr lang="en-US" sz="1400" b="1" dirty="0"/>
              <a:t>competitive</a:t>
            </a:r>
            <a:r>
              <a:rPr lang="en-US" sz="1400" dirty="0"/>
              <a:t> </a:t>
            </a:r>
            <a:r>
              <a:rPr lang="en-US" sz="1400" b="1" dirty="0"/>
              <a:t>advantage</a:t>
            </a:r>
            <a:r>
              <a:rPr lang="en-US" sz="1400" dirty="0"/>
              <a:t>.</a:t>
            </a:r>
          </a:p>
          <a:p>
            <a:pPr>
              <a:lnSpc>
                <a:spcPct val="150000"/>
              </a:lnSpc>
            </a:pP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We take a </a:t>
            </a:r>
            <a:r>
              <a:rPr lang="en-US" sz="1400" b="1" dirty="0"/>
              <a:t>strong stance against</a:t>
            </a:r>
            <a:r>
              <a:rPr lang="en-US" sz="1400" dirty="0"/>
              <a:t> all forms of </a:t>
            </a:r>
            <a:r>
              <a:rPr lang="en-US" sz="1400" b="1" dirty="0"/>
              <a:t>mobbing</a:t>
            </a:r>
            <a:r>
              <a:rPr lang="en-US" sz="1400" dirty="0"/>
              <a:t>, </a:t>
            </a:r>
            <a:r>
              <a:rPr lang="en-US" sz="1400" b="1" dirty="0"/>
              <a:t>sexual</a:t>
            </a:r>
            <a:r>
              <a:rPr lang="en-US" sz="1400" dirty="0"/>
              <a:t> </a:t>
            </a:r>
            <a:r>
              <a:rPr lang="en-US" sz="1400" b="1" dirty="0"/>
              <a:t>harassment</a:t>
            </a:r>
            <a:r>
              <a:rPr lang="en-US" sz="1400" dirty="0"/>
              <a:t>, </a:t>
            </a:r>
            <a:r>
              <a:rPr lang="en-US" sz="1400" b="1" dirty="0"/>
              <a:t>intimidation </a:t>
            </a:r>
            <a:r>
              <a:rPr lang="en-US" sz="1400" dirty="0"/>
              <a:t>and </a:t>
            </a:r>
            <a:r>
              <a:rPr lang="en-US" sz="1400" b="1" dirty="0"/>
              <a:t>violence</a:t>
            </a:r>
            <a:r>
              <a:rPr lang="en-US" sz="1400" dirty="0"/>
              <a:t>.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1852B1A4-E560-400E-9F8D-E2913045ED70}"/>
              </a:ext>
            </a:extLst>
          </p:cNvPr>
          <p:cNvGrpSpPr/>
          <p:nvPr/>
        </p:nvGrpSpPr>
        <p:grpSpPr>
          <a:xfrm>
            <a:off x="10499681" y="264176"/>
            <a:ext cx="1220159" cy="550656"/>
            <a:chOff x="8529624" y="255032"/>
            <a:chExt cx="991220" cy="550656"/>
          </a:xfrm>
        </p:grpSpPr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54A9A748-C778-4DCC-AE5F-2B64E36D52D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97244" y="526216"/>
              <a:ext cx="723600" cy="265186"/>
              <a:chOff x="10863263" y="-79375"/>
              <a:chExt cx="1420812" cy="520700"/>
            </a:xfrm>
          </p:grpSpPr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B90BAD34-6E4A-4BC1-93FF-69058E2E24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63263" y="185737"/>
                <a:ext cx="242887" cy="203200"/>
              </a:xfrm>
              <a:custGeom>
                <a:avLst/>
                <a:gdLst>
                  <a:gd name="T0" fmla="*/ 36 w 65"/>
                  <a:gd name="T1" fmla="*/ 54 h 54"/>
                  <a:gd name="T2" fmla="*/ 0 w 65"/>
                  <a:gd name="T3" fmla="*/ 27 h 54"/>
                  <a:gd name="T4" fmla="*/ 36 w 65"/>
                  <a:gd name="T5" fmla="*/ 0 h 54"/>
                  <a:gd name="T6" fmla="*/ 63 w 65"/>
                  <a:gd name="T7" fmla="*/ 8 h 54"/>
                  <a:gd name="T8" fmla="*/ 64 w 65"/>
                  <a:gd name="T9" fmla="*/ 8 h 54"/>
                  <a:gd name="T10" fmla="*/ 58 w 65"/>
                  <a:gd name="T11" fmla="*/ 16 h 54"/>
                  <a:gd name="T12" fmla="*/ 57 w 65"/>
                  <a:gd name="T13" fmla="*/ 15 h 54"/>
                  <a:gd name="T14" fmla="*/ 36 w 65"/>
                  <a:gd name="T15" fmla="*/ 9 h 54"/>
                  <a:gd name="T16" fmla="*/ 12 w 65"/>
                  <a:gd name="T17" fmla="*/ 27 h 54"/>
                  <a:gd name="T18" fmla="*/ 36 w 65"/>
                  <a:gd name="T19" fmla="*/ 45 h 54"/>
                  <a:gd name="T20" fmla="*/ 55 w 65"/>
                  <a:gd name="T21" fmla="*/ 40 h 54"/>
                  <a:gd name="T22" fmla="*/ 55 w 65"/>
                  <a:gd name="T23" fmla="*/ 32 h 54"/>
                  <a:gd name="T24" fmla="*/ 31 w 65"/>
                  <a:gd name="T25" fmla="*/ 32 h 54"/>
                  <a:gd name="T26" fmla="*/ 31 w 65"/>
                  <a:gd name="T27" fmla="*/ 23 h 54"/>
                  <a:gd name="T28" fmla="*/ 65 w 65"/>
                  <a:gd name="T29" fmla="*/ 23 h 54"/>
                  <a:gd name="T30" fmla="*/ 65 w 65"/>
                  <a:gd name="T31" fmla="*/ 45 h 54"/>
                  <a:gd name="T32" fmla="*/ 65 w 65"/>
                  <a:gd name="T33" fmla="*/ 45 h 54"/>
                  <a:gd name="T34" fmla="*/ 36 w 65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4">
                    <a:moveTo>
                      <a:pt x="36" y="54"/>
                    </a:moveTo>
                    <a:cubicBezTo>
                      <a:pt x="14" y="54"/>
                      <a:pt x="0" y="44"/>
                      <a:pt x="0" y="27"/>
                    </a:cubicBezTo>
                    <a:cubicBezTo>
                      <a:pt x="0" y="10"/>
                      <a:pt x="14" y="0"/>
                      <a:pt x="36" y="0"/>
                    </a:cubicBezTo>
                    <a:cubicBezTo>
                      <a:pt x="48" y="0"/>
                      <a:pt x="57" y="2"/>
                      <a:pt x="63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3" y="11"/>
                      <a:pt x="48" y="9"/>
                      <a:pt x="36" y="9"/>
                    </a:cubicBezTo>
                    <a:cubicBezTo>
                      <a:pt x="20" y="9"/>
                      <a:pt x="12" y="15"/>
                      <a:pt x="12" y="27"/>
                    </a:cubicBezTo>
                    <a:cubicBezTo>
                      <a:pt x="12" y="39"/>
                      <a:pt x="19" y="45"/>
                      <a:pt x="36" y="45"/>
                    </a:cubicBezTo>
                    <a:cubicBezTo>
                      <a:pt x="44" y="45"/>
                      <a:pt x="51" y="43"/>
                      <a:pt x="55" y="4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58" y="51"/>
                      <a:pt x="49" y="54"/>
                      <a:pt x="36" y="54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4" name="Freeform 8">
                <a:extLst>
                  <a:ext uri="{FF2B5EF4-FFF2-40B4-BE49-F238E27FC236}">
                    <a16:creationId xmlns:a16="http://schemas.microsoft.com/office/drawing/2014/main" id="{1CC76FF6-1EDA-437C-8A68-1F54221E66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58538" y="238125"/>
                <a:ext cx="128587" cy="146050"/>
              </a:xfrm>
              <a:custGeom>
                <a:avLst/>
                <a:gdLst>
                  <a:gd name="T0" fmla="*/ 10 w 34"/>
                  <a:gd name="T1" fmla="*/ 39 h 39"/>
                  <a:gd name="T2" fmla="*/ 0 w 34"/>
                  <a:gd name="T3" fmla="*/ 39 h 39"/>
                  <a:gd name="T4" fmla="*/ 0 w 34"/>
                  <a:gd name="T5" fmla="*/ 1 h 39"/>
                  <a:gd name="T6" fmla="*/ 10 w 34"/>
                  <a:gd name="T7" fmla="*/ 1 h 39"/>
                  <a:gd name="T8" fmla="*/ 10 w 34"/>
                  <a:gd name="T9" fmla="*/ 5 h 39"/>
                  <a:gd name="T10" fmla="*/ 32 w 34"/>
                  <a:gd name="T11" fmla="*/ 0 h 39"/>
                  <a:gd name="T12" fmla="*/ 34 w 34"/>
                  <a:gd name="T13" fmla="*/ 0 h 39"/>
                  <a:gd name="T14" fmla="*/ 34 w 34"/>
                  <a:gd name="T15" fmla="*/ 10 h 39"/>
                  <a:gd name="T16" fmla="*/ 32 w 34"/>
                  <a:gd name="T17" fmla="*/ 10 h 39"/>
                  <a:gd name="T18" fmla="*/ 10 w 34"/>
                  <a:gd name="T19" fmla="*/ 14 h 39"/>
                  <a:gd name="T20" fmla="*/ 10 w 34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1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2"/>
                      <a:pt x="23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2" y="9"/>
                      <a:pt x="16" y="10"/>
                      <a:pt x="10" y="14"/>
                    </a:cubicBez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id="{AAFEC7CA-F2C7-4BBC-ADB8-F7B153476EA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04588" y="238125"/>
                <a:ext cx="211137" cy="150813"/>
              </a:xfrm>
              <a:custGeom>
                <a:avLst/>
                <a:gdLst>
                  <a:gd name="T0" fmla="*/ 28 w 56"/>
                  <a:gd name="T1" fmla="*/ 40 h 40"/>
                  <a:gd name="T2" fmla="*/ 0 w 56"/>
                  <a:gd name="T3" fmla="*/ 20 h 40"/>
                  <a:gd name="T4" fmla="*/ 28 w 56"/>
                  <a:gd name="T5" fmla="*/ 0 h 40"/>
                  <a:gd name="T6" fmla="*/ 56 w 56"/>
                  <a:gd name="T7" fmla="*/ 20 h 40"/>
                  <a:gd name="T8" fmla="*/ 28 w 56"/>
                  <a:gd name="T9" fmla="*/ 40 h 40"/>
                  <a:gd name="T10" fmla="*/ 28 w 56"/>
                  <a:gd name="T11" fmla="*/ 8 h 40"/>
                  <a:gd name="T12" fmla="*/ 11 w 56"/>
                  <a:gd name="T13" fmla="*/ 20 h 40"/>
                  <a:gd name="T14" fmla="*/ 28 w 56"/>
                  <a:gd name="T15" fmla="*/ 31 h 40"/>
                  <a:gd name="T16" fmla="*/ 45 w 56"/>
                  <a:gd name="T17" fmla="*/ 20 h 40"/>
                  <a:gd name="T18" fmla="*/ 28 w 56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28" y="40"/>
                    </a:moveTo>
                    <a:cubicBezTo>
                      <a:pt x="12" y="40"/>
                      <a:pt x="0" y="32"/>
                      <a:pt x="0" y="20"/>
                    </a:cubicBezTo>
                    <a:cubicBezTo>
                      <a:pt x="0" y="8"/>
                      <a:pt x="12" y="0"/>
                      <a:pt x="28" y="0"/>
                    </a:cubicBezTo>
                    <a:cubicBezTo>
                      <a:pt x="45" y="0"/>
                      <a:pt x="56" y="8"/>
                      <a:pt x="56" y="20"/>
                    </a:cubicBezTo>
                    <a:cubicBezTo>
                      <a:pt x="56" y="32"/>
                      <a:pt x="45" y="40"/>
                      <a:pt x="28" y="40"/>
                    </a:cubicBezTo>
                    <a:close/>
                    <a:moveTo>
                      <a:pt x="28" y="8"/>
                    </a:moveTo>
                    <a:cubicBezTo>
                      <a:pt x="20" y="8"/>
                      <a:pt x="11" y="10"/>
                      <a:pt x="11" y="20"/>
                    </a:cubicBezTo>
                    <a:cubicBezTo>
                      <a:pt x="11" y="29"/>
                      <a:pt x="20" y="31"/>
                      <a:pt x="28" y="31"/>
                    </a:cubicBezTo>
                    <a:cubicBezTo>
                      <a:pt x="36" y="31"/>
                      <a:pt x="45" y="29"/>
                      <a:pt x="45" y="20"/>
                    </a:cubicBezTo>
                    <a:cubicBezTo>
                      <a:pt x="45" y="10"/>
                      <a:pt x="35" y="8"/>
                      <a:pt x="28" y="8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6" name="Freeform 10">
                <a:extLst>
                  <a:ext uri="{FF2B5EF4-FFF2-40B4-BE49-F238E27FC236}">
                    <a16:creationId xmlns:a16="http://schemas.microsoft.com/office/drawing/2014/main" id="{59B85257-C8C1-4606-AB79-D6D42C8032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2238" y="242887"/>
                <a:ext cx="187325" cy="146050"/>
              </a:xfrm>
              <a:custGeom>
                <a:avLst/>
                <a:gdLst>
                  <a:gd name="T0" fmla="*/ 18 w 50"/>
                  <a:gd name="T1" fmla="*/ 39 h 39"/>
                  <a:gd name="T2" fmla="*/ 0 w 50"/>
                  <a:gd name="T3" fmla="*/ 22 h 39"/>
                  <a:gd name="T4" fmla="*/ 0 w 50"/>
                  <a:gd name="T5" fmla="*/ 0 h 39"/>
                  <a:gd name="T6" fmla="*/ 11 w 50"/>
                  <a:gd name="T7" fmla="*/ 0 h 39"/>
                  <a:gd name="T8" fmla="*/ 11 w 50"/>
                  <a:gd name="T9" fmla="*/ 22 h 39"/>
                  <a:gd name="T10" fmla="*/ 20 w 50"/>
                  <a:gd name="T11" fmla="*/ 30 h 39"/>
                  <a:gd name="T12" fmla="*/ 39 w 50"/>
                  <a:gd name="T13" fmla="*/ 26 h 39"/>
                  <a:gd name="T14" fmla="*/ 39 w 50"/>
                  <a:gd name="T15" fmla="*/ 0 h 39"/>
                  <a:gd name="T16" fmla="*/ 50 w 50"/>
                  <a:gd name="T17" fmla="*/ 0 h 39"/>
                  <a:gd name="T18" fmla="*/ 50 w 50"/>
                  <a:gd name="T19" fmla="*/ 38 h 39"/>
                  <a:gd name="T20" fmla="*/ 39 w 50"/>
                  <a:gd name="T21" fmla="*/ 38 h 39"/>
                  <a:gd name="T22" fmla="*/ 39 w 50"/>
                  <a:gd name="T23" fmla="*/ 34 h 39"/>
                  <a:gd name="T24" fmla="*/ 18 w 5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9">
                    <a:moveTo>
                      <a:pt x="18" y="39"/>
                    </a:moveTo>
                    <a:cubicBezTo>
                      <a:pt x="6" y="39"/>
                      <a:pt x="0" y="33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8"/>
                      <a:pt x="13" y="30"/>
                      <a:pt x="20" y="30"/>
                    </a:cubicBezTo>
                    <a:cubicBezTo>
                      <a:pt x="28" y="30"/>
                      <a:pt x="33" y="28"/>
                      <a:pt x="39" y="2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4" y="36"/>
                      <a:pt x="27" y="39"/>
                      <a:pt x="18" y="39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id="{01C6AF28-902A-4706-A42A-C70DDE704C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88775" y="238125"/>
                <a:ext cx="198437" cy="203200"/>
              </a:xfrm>
              <a:custGeom>
                <a:avLst/>
                <a:gdLst>
                  <a:gd name="T0" fmla="*/ 11 w 53"/>
                  <a:gd name="T1" fmla="*/ 54 h 54"/>
                  <a:gd name="T2" fmla="*/ 0 w 53"/>
                  <a:gd name="T3" fmla="*/ 54 h 54"/>
                  <a:gd name="T4" fmla="*/ 0 w 53"/>
                  <a:gd name="T5" fmla="*/ 1 h 54"/>
                  <a:gd name="T6" fmla="*/ 10 w 53"/>
                  <a:gd name="T7" fmla="*/ 1 h 54"/>
                  <a:gd name="T8" fmla="*/ 10 w 53"/>
                  <a:gd name="T9" fmla="*/ 4 h 54"/>
                  <a:gd name="T10" fmla="*/ 29 w 53"/>
                  <a:gd name="T11" fmla="*/ 0 h 54"/>
                  <a:gd name="T12" fmla="*/ 53 w 53"/>
                  <a:gd name="T13" fmla="*/ 20 h 54"/>
                  <a:gd name="T14" fmla="*/ 29 w 53"/>
                  <a:gd name="T15" fmla="*/ 40 h 54"/>
                  <a:gd name="T16" fmla="*/ 11 w 53"/>
                  <a:gd name="T17" fmla="*/ 36 h 54"/>
                  <a:gd name="T18" fmla="*/ 11 w 53"/>
                  <a:gd name="T19" fmla="*/ 54 h 54"/>
                  <a:gd name="T20" fmla="*/ 11 w 53"/>
                  <a:gd name="T21" fmla="*/ 27 h 54"/>
                  <a:gd name="T22" fmla="*/ 28 w 53"/>
                  <a:gd name="T23" fmla="*/ 31 h 54"/>
                  <a:gd name="T24" fmla="*/ 42 w 53"/>
                  <a:gd name="T25" fmla="*/ 20 h 54"/>
                  <a:gd name="T26" fmla="*/ 28 w 53"/>
                  <a:gd name="T27" fmla="*/ 8 h 54"/>
                  <a:gd name="T28" fmla="*/ 11 w 53"/>
                  <a:gd name="T29" fmla="*/ 12 h 54"/>
                  <a:gd name="T30" fmla="*/ 11 w 53"/>
                  <a:gd name="T3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4">
                    <a:moveTo>
                      <a:pt x="11" y="54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2"/>
                      <a:pt x="21" y="0"/>
                      <a:pt x="29" y="0"/>
                    </a:cubicBezTo>
                    <a:cubicBezTo>
                      <a:pt x="43" y="0"/>
                      <a:pt x="53" y="8"/>
                      <a:pt x="53" y="20"/>
                    </a:cubicBezTo>
                    <a:cubicBezTo>
                      <a:pt x="53" y="32"/>
                      <a:pt x="43" y="40"/>
                      <a:pt x="29" y="40"/>
                    </a:cubicBezTo>
                    <a:cubicBezTo>
                      <a:pt x="21" y="40"/>
                      <a:pt x="16" y="38"/>
                      <a:pt x="11" y="36"/>
                    </a:cubicBezTo>
                    <a:lnTo>
                      <a:pt x="11" y="54"/>
                    </a:lnTo>
                    <a:close/>
                    <a:moveTo>
                      <a:pt x="11" y="27"/>
                    </a:moveTo>
                    <a:cubicBezTo>
                      <a:pt x="17" y="30"/>
                      <a:pt x="21" y="31"/>
                      <a:pt x="28" y="31"/>
                    </a:cubicBezTo>
                    <a:cubicBezTo>
                      <a:pt x="33" y="31"/>
                      <a:pt x="42" y="30"/>
                      <a:pt x="42" y="20"/>
                    </a:cubicBezTo>
                    <a:cubicBezTo>
                      <a:pt x="42" y="10"/>
                      <a:pt x="33" y="8"/>
                      <a:pt x="28" y="8"/>
                    </a:cubicBezTo>
                    <a:cubicBezTo>
                      <a:pt x="20" y="8"/>
                      <a:pt x="17" y="10"/>
                      <a:pt x="11" y="12"/>
                    </a:cubicBez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id="{819468DA-8AF7-4C6B-A8F9-41F7EBA4B2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39600" y="-68263"/>
                <a:ext cx="244475" cy="198438"/>
              </a:xfrm>
              <a:custGeom>
                <a:avLst/>
                <a:gdLst>
                  <a:gd name="T0" fmla="*/ 31 w 65"/>
                  <a:gd name="T1" fmla="*/ 22 h 53"/>
                  <a:gd name="T2" fmla="*/ 31 w 65"/>
                  <a:gd name="T3" fmla="*/ 32 h 53"/>
                  <a:gd name="T4" fmla="*/ 55 w 65"/>
                  <a:gd name="T5" fmla="*/ 32 h 53"/>
                  <a:gd name="T6" fmla="*/ 55 w 65"/>
                  <a:gd name="T7" fmla="*/ 40 h 53"/>
                  <a:gd name="T8" fmla="*/ 36 w 65"/>
                  <a:gd name="T9" fmla="*/ 44 h 53"/>
                  <a:gd name="T10" fmla="*/ 12 w 65"/>
                  <a:gd name="T11" fmla="*/ 26 h 53"/>
                  <a:gd name="T12" fmla="*/ 36 w 65"/>
                  <a:gd name="T13" fmla="*/ 9 h 53"/>
                  <a:gd name="T14" fmla="*/ 57 w 65"/>
                  <a:gd name="T15" fmla="*/ 15 h 53"/>
                  <a:gd name="T16" fmla="*/ 58 w 65"/>
                  <a:gd name="T17" fmla="*/ 16 h 53"/>
                  <a:gd name="T18" fmla="*/ 64 w 65"/>
                  <a:gd name="T19" fmla="*/ 8 h 53"/>
                  <a:gd name="T20" fmla="*/ 63 w 65"/>
                  <a:gd name="T21" fmla="*/ 7 h 53"/>
                  <a:gd name="T22" fmla="*/ 36 w 65"/>
                  <a:gd name="T23" fmla="*/ 0 h 53"/>
                  <a:gd name="T24" fmla="*/ 0 w 65"/>
                  <a:gd name="T25" fmla="*/ 27 h 53"/>
                  <a:gd name="T26" fmla="*/ 36 w 65"/>
                  <a:gd name="T27" fmla="*/ 53 h 53"/>
                  <a:gd name="T28" fmla="*/ 65 w 65"/>
                  <a:gd name="T29" fmla="*/ 45 h 53"/>
                  <a:gd name="T30" fmla="*/ 65 w 65"/>
                  <a:gd name="T31" fmla="*/ 44 h 53"/>
                  <a:gd name="T32" fmla="*/ 65 w 65"/>
                  <a:gd name="T33" fmla="*/ 22 h 53"/>
                  <a:gd name="T34" fmla="*/ 31 w 65"/>
                  <a:gd name="T35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3">
                    <a:moveTo>
                      <a:pt x="31" y="22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1" y="43"/>
                      <a:pt x="44" y="44"/>
                      <a:pt x="36" y="44"/>
                    </a:cubicBezTo>
                    <a:cubicBezTo>
                      <a:pt x="20" y="44"/>
                      <a:pt x="12" y="38"/>
                      <a:pt x="12" y="26"/>
                    </a:cubicBezTo>
                    <a:cubicBezTo>
                      <a:pt x="12" y="15"/>
                      <a:pt x="20" y="9"/>
                      <a:pt x="36" y="9"/>
                    </a:cubicBezTo>
                    <a:cubicBezTo>
                      <a:pt x="48" y="9"/>
                      <a:pt x="53" y="11"/>
                      <a:pt x="57" y="15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57" y="2"/>
                      <a:pt x="48" y="0"/>
                      <a:pt x="36" y="0"/>
                    </a:cubicBezTo>
                    <a:cubicBezTo>
                      <a:pt x="14" y="0"/>
                      <a:pt x="0" y="10"/>
                      <a:pt x="0" y="27"/>
                    </a:cubicBezTo>
                    <a:cubicBezTo>
                      <a:pt x="0" y="43"/>
                      <a:pt x="14" y="53"/>
                      <a:pt x="36" y="53"/>
                    </a:cubicBezTo>
                    <a:cubicBezTo>
                      <a:pt x="49" y="53"/>
                      <a:pt x="58" y="51"/>
                      <a:pt x="65" y="45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22"/>
                      <a:pt x="65" y="22"/>
                      <a:pt x="65" y="22"/>
                    </a:cubicBez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A26AD23A-17A0-4C90-A8B3-FAE298E9BC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50675" y="-79375"/>
                <a:ext cx="282575" cy="204788"/>
              </a:xfrm>
              <a:custGeom>
                <a:avLst/>
                <a:gdLst>
                  <a:gd name="T0" fmla="*/ 88 w 178"/>
                  <a:gd name="T1" fmla="*/ 0 h 129"/>
                  <a:gd name="T2" fmla="*/ 0 w 178"/>
                  <a:gd name="T3" fmla="*/ 129 h 129"/>
                  <a:gd name="T4" fmla="*/ 29 w 178"/>
                  <a:gd name="T5" fmla="*/ 129 h 129"/>
                  <a:gd name="T6" fmla="*/ 43 w 178"/>
                  <a:gd name="T7" fmla="*/ 108 h 129"/>
                  <a:gd name="T8" fmla="*/ 133 w 178"/>
                  <a:gd name="T9" fmla="*/ 108 h 129"/>
                  <a:gd name="T10" fmla="*/ 149 w 178"/>
                  <a:gd name="T11" fmla="*/ 129 h 129"/>
                  <a:gd name="T12" fmla="*/ 178 w 178"/>
                  <a:gd name="T13" fmla="*/ 129 h 129"/>
                  <a:gd name="T14" fmla="*/ 88 w 178"/>
                  <a:gd name="T15" fmla="*/ 0 h 129"/>
                  <a:gd name="T16" fmla="*/ 119 w 178"/>
                  <a:gd name="T17" fmla="*/ 87 h 129"/>
                  <a:gd name="T18" fmla="*/ 57 w 178"/>
                  <a:gd name="T19" fmla="*/ 87 h 129"/>
                  <a:gd name="T20" fmla="*/ 88 w 178"/>
                  <a:gd name="T21" fmla="*/ 42 h 129"/>
                  <a:gd name="T22" fmla="*/ 119 w 178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29">
                    <a:moveTo>
                      <a:pt x="88" y="0"/>
                    </a:moveTo>
                    <a:lnTo>
                      <a:pt x="0" y="129"/>
                    </a:lnTo>
                    <a:lnTo>
                      <a:pt x="29" y="129"/>
                    </a:lnTo>
                    <a:lnTo>
                      <a:pt x="43" y="108"/>
                    </a:lnTo>
                    <a:lnTo>
                      <a:pt x="133" y="108"/>
                    </a:lnTo>
                    <a:lnTo>
                      <a:pt x="149" y="129"/>
                    </a:lnTo>
                    <a:lnTo>
                      <a:pt x="178" y="129"/>
                    </a:lnTo>
                    <a:lnTo>
                      <a:pt x="88" y="0"/>
                    </a:lnTo>
                    <a:close/>
                    <a:moveTo>
                      <a:pt x="119" y="87"/>
                    </a:moveTo>
                    <a:lnTo>
                      <a:pt x="57" y="87"/>
                    </a:lnTo>
                    <a:lnTo>
                      <a:pt x="88" y="42"/>
                    </a:lnTo>
                    <a:lnTo>
                      <a:pt x="119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0" name="Freeform 14">
                <a:extLst>
                  <a:ext uri="{FF2B5EF4-FFF2-40B4-BE49-F238E27FC236}">
                    <a16:creationId xmlns:a16="http://schemas.microsoft.com/office/drawing/2014/main" id="{D8B2F3F4-A125-491C-B6BE-DCAD7A2EA9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98250" y="-76200"/>
                <a:ext cx="371475" cy="217488"/>
              </a:xfrm>
              <a:custGeom>
                <a:avLst/>
                <a:gdLst>
                  <a:gd name="T0" fmla="*/ 208 w 234"/>
                  <a:gd name="T1" fmla="*/ 5 h 137"/>
                  <a:gd name="T2" fmla="*/ 168 w 234"/>
                  <a:gd name="T3" fmla="*/ 87 h 137"/>
                  <a:gd name="T4" fmla="*/ 116 w 234"/>
                  <a:gd name="T5" fmla="*/ 0 h 137"/>
                  <a:gd name="T6" fmla="*/ 69 w 234"/>
                  <a:gd name="T7" fmla="*/ 87 h 137"/>
                  <a:gd name="T8" fmla="*/ 26 w 234"/>
                  <a:gd name="T9" fmla="*/ 5 h 137"/>
                  <a:gd name="T10" fmla="*/ 0 w 234"/>
                  <a:gd name="T11" fmla="*/ 5 h 137"/>
                  <a:gd name="T12" fmla="*/ 67 w 234"/>
                  <a:gd name="T13" fmla="*/ 137 h 137"/>
                  <a:gd name="T14" fmla="*/ 116 w 234"/>
                  <a:gd name="T15" fmla="*/ 45 h 137"/>
                  <a:gd name="T16" fmla="*/ 171 w 234"/>
                  <a:gd name="T17" fmla="*/ 137 h 137"/>
                  <a:gd name="T18" fmla="*/ 234 w 234"/>
                  <a:gd name="T19" fmla="*/ 5 h 137"/>
                  <a:gd name="T20" fmla="*/ 208 w 234"/>
                  <a:gd name="T21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4" h="137">
                    <a:moveTo>
                      <a:pt x="208" y="5"/>
                    </a:moveTo>
                    <a:lnTo>
                      <a:pt x="168" y="87"/>
                    </a:lnTo>
                    <a:lnTo>
                      <a:pt x="116" y="0"/>
                    </a:lnTo>
                    <a:lnTo>
                      <a:pt x="69" y="87"/>
                    </a:lnTo>
                    <a:lnTo>
                      <a:pt x="26" y="5"/>
                    </a:lnTo>
                    <a:lnTo>
                      <a:pt x="0" y="5"/>
                    </a:lnTo>
                    <a:lnTo>
                      <a:pt x="67" y="137"/>
                    </a:lnTo>
                    <a:lnTo>
                      <a:pt x="116" y="45"/>
                    </a:lnTo>
                    <a:lnTo>
                      <a:pt x="171" y="137"/>
                    </a:lnTo>
                    <a:lnTo>
                      <a:pt x="234" y="5"/>
                    </a:lnTo>
                    <a:lnTo>
                      <a:pt x="208" y="5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1" name="Freeform 15">
                <a:extLst>
                  <a:ext uri="{FF2B5EF4-FFF2-40B4-BE49-F238E27FC236}">
                    <a16:creationId xmlns:a16="http://schemas.microsoft.com/office/drawing/2014/main" id="{74358ACB-97E1-49A5-A4CB-6EB1ADC4344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36313" y="-79375"/>
                <a:ext cx="280987" cy="204788"/>
              </a:xfrm>
              <a:custGeom>
                <a:avLst/>
                <a:gdLst>
                  <a:gd name="T0" fmla="*/ 87 w 177"/>
                  <a:gd name="T1" fmla="*/ 0 h 129"/>
                  <a:gd name="T2" fmla="*/ 0 w 177"/>
                  <a:gd name="T3" fmla="*/ 129 h 129"/>
                  <a:gd name="T4" fmla="*/ 28 w 177"/>
                  <a:gd name="T5" fmla="*/ 129 h 129"/>
                  <a:gd name="T6" fmla="*/ 43 w 177"/>
                  <a:gd name="T7" fmla="*/ 108 h 129"/>
                  <a:gd name="T8" fmla="*/ 132 w 177"/>
                  <a:gd name="T9" fmla="*/ 108 h 129"/>
                  <a:gd name="T10" fmla="*/ 149 w 177"/>
                  <a:gd name="T11" fmla="*/ 129 h 129"/>
                  <a:gd name="T12" fmla="*/ 177 w 177"/>
                  <a:gd name="T13" fmla="*/ 129 h 129"/>
                  <a:gd name="T14" fmla="*/ 87 w 177"/>
                  <a:gd name="T15" fmla="*/ 0 h 129"/>
                  <a:gd name="T16" fmla="*/ 118 w 177"/>
                  <a:gd name="T17" fmla="*/ 87 h 129"/>
                  <a:gd name="T18" fmla="*/ 57 w 177"/>
                  <a:gd name="T19" fmla="*/ 87 h 129"/>
                  <a:gd name="T20" fmla="*/ 87 w 177"/>
                  <a:gd name="T21" fmla="*/ 42 h 129"/>
                  <a:gd name="T22" fmla="*/ 118 w 177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29">
                    <a:moveTo>
                      <a:pt x="87" y="0"/>
                    </a:moveTo>
                    <a:lnTo>
                      <a:pt x="0" y="129"/>
                    </a:lnTo>
                    <a:lnTo>
                      <a:pt x="28" y="129"/>
                    </a:lnTo>
                    <a:lnTo>
                      <a:pt x="43" y="108"/>
                    </a:lnTo>
                    <a:lnTo>
                      <a:pt x="132" y="108"/>
                    </a:lnTo>
                    <a:lnTo>
                      <a:pt x="149" y="129"/>
                    </a:lnTo>
                    <a:lnTo>
                      <a:pt x="177" y="129"/>
                    </a:lnTo>
                    <a:lnTo>
                      <a:pt x="87" y="0"/>
                    </a:lnTo>
                    <a:close/>
                    <a:moveTo>
                      <a:pt x="118" y="87"/>
                    </a:moveTo>
                    <a:lnTo>
                      <a:pt x="57" y="87"/>
                    </a:lnTo>
                    <a:lnTo>
                      <a:pt x="87" y="42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D59BC7B3-BF49-4A9A-898F-CB290C242F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877550" y="-68263"/>
                <a:ext cx="236537" cy="193675"/>
              </a:xfrm>
              <a:custGeom>
                <a:avLst/>
                <a:gdLst>
                  <a:gd name="T0" fmla="*/ 54 w 63"/>
                  <a:gd name="T1" fmla="*/ 25 h 52"/>
                  <a:gd name="T2" fmla="*/ 60 w 63"/>
                  <a:gd name="T3" fmla="*/ 15 h 52"/>
                  <a:gd name="T4" fmla="*/ 35 w 63"/>
                  <a:gd name="T5" fmla="*/ 0 h 52"/>
                  <a:gd name="T6" fmla="*/ 0 w 63"/>
                  <a:gd name="T7" fmla="*/ 0 h 52"/>
                  <a:gd name="T8" fmla="*/ 0 w 63"/>
                  <a:gd name="T9" fmla="*/ 52 h 52"/>
                  <a:gd name="T10" fmla="*/ 35 w 63"/>
                  <a:gd name="T11" fmla="*/ 52 h 52"/>
                  <a:gd name="T12" fmla="*/ 63 w 63"/>
                  <a:gd name="T13" fmla="*/ 37 h 52"/>
                  <a:gd name="T14" fmla="*/ 54 w 63"/>
                  <a:gd name="T15" fmla="*/ 25 h 52"/>
                  <a:gd name="T16" fmla="*/ 34 w 63"/>
                  <a:gd name="T17" fmla="*/ 43 h 52"/>
                  <a:gd name="T18" fmla="*/ 11 w 63"/>
                  <a:gd name="T19" fmla="*/ 43 h 52"/>
                  <a:gd name="T20" fmla="*/ 11 w 63"/>
                  <a:gd name="T21" fmla="*/ 31 h 52"/>
                  <a:gd name="T22" fmla="*/ 34 w 63"/>
                  <a:gd name="T23" fmla="*/ 31 h 52"/>
                  <a:gd name="T24" fmla="*/ 52 w 63"/>
                  <a:gd name="T25" fmla="*/ 37 h 52"/>
                  <a:gd name="T26" fmla="*/ 34 w 63"/>
                  <a:gd name="T27" fmla="*/ 43 h 52"/>
                  <a:gd name="T28" fmla="*/ 11 w 63"/>
                  <a:gd name="T29" fmla="*/ 10 h 52"/>
                  <a:gd name="T30" fmla="*/ 35 w 63"/>
                  <a:gd name="T31" fmla="*/ 10 h 52"/>
                  <a:gd name="T32" fmla="*/ 49 w 63"/>
                  <a:gd name="T33" fmla="*/ 15 h 52"/>
                  <a:gd name="T34" fmla="*/ 35 w 63"/>
                  <a:gd name="T35" fmla="*/ 21 h 52"/>
                  <a:gd name="T36" fmla="*/ 11 w 63"/>
                  <a:gd name="T37" fmla="*/ 21 h 52"/>
                  <a:gd name="T38" fmla="*/ 11 w 63"/>
                  <a:gd name="T3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52">
                    <a:moveTo>
                      <a:pt x="54" y="25"/>
                    </a:moveTo>
                    <a:cubicBezTo>
                      <a:pt x="58" y="23"/>
                      <a:pt x="60" y="20"/>
                      <a:pt x="60" y="15"/>
                    </a:cubicBezTo>
                    <a:cubicBezTo>
                      <a:pt x="60" y="2"/>
                      <a:pt x="48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9" y="52"/>
                      <a:pt x="63" y="51"/>
                      <a:pt x="63" y="37"/>
                    </a:cubicBezTo>
                    <a:cubicBezTo>
                      <a:pt x="63" y="31"/>
                      <a:pt x="60" y="27"/>
                      <a:pt x="54" y="25"/>
                    </a:cubicBezTo>
                    <a:close/>
                    <a:moveTo>
                      <a:pt x="34" y="43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9" y="31"/>
                      <a:pt x="52" y="32"/>
                      <a:pt x="52" y="37"/>
                    </a:cubicBezTo>
                    <a:cubicBezTo>
                      <a:pt x="52" y="42"/>
                      <a:pt x="49" y="43"/>
                      <a:pt x="34" y="43"/>
                    </a:cubicBezTo>
                    <a:close/>
                    <a:moveTo>
                      <a:pt x="11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10"/>
                      <a:pt x="49" y="11"/>
                      <a:pt x="49" y="15"/>
                    </a:cubicBezTo>
                    <a:cubicBezTo>
                      <a:pt x="49" y="20"/>
                      <a:pt x="46" y="21"/>
                      <a:pt x="35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15DB9A47-3612-4B24-9216-1D420A9E93EB}"/>
                </a:ext>
              </a:extLst>
            </p:cNvPr>
            <p:cNvGrpSpPr/>
            <p:nvPr userDrawn="1"/>
          </p:nvGrpSpPr>
          <p:grpSpPr>
            <a:xfrm>
              <a:off x="8529624" y="255032"/>
              <a:ext cx="241929" cy="550656"/>
              <a:chOff x="8529624" y="255032"/>
              <a:chExt cx="241929" cy="550656"/>
            </a:xfrm>
          </p:grpSpPr>
          <p:sp>
            <p:nvSpPr>
              <p:cNvPr id="51" name="Gleichschenkliges Dreieck 50">
                <a:extLst>
                  <a:ext uri="{FF2B5EF4-FFF2-40B4-BE49-F238E27FC236}">
                    <a16:creationId xmlns:a16="http://schemas.microsoft.com/office/drawing/2014/main" id="{4452E86F-0C4A-4B96-B867-BF352E66C192}"/>
                  </a:ext>
                </a:extLst>
              </p:cNvPr>
              <p:cNvSpPr/>
              <p:nvPr/>
            </p:nvSpPr>
            <p:spPr bwMode="gray">
              <a:xfrm rot="16200000">
                <a:off x="8406740" y="597776"/>
                <a:ext cx="330796" cy="85028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  <p:sp>
            <p:nvSpPr>
              <p:cNvPr id="52" name="Gleichschenkliges Dreieck 51">
                <a:extLst>
                  <a:ext uri="{FF2B5EF4-FFF2-40B4-BE49-F238E27FC236}">
                    <a16:creationId xmlns:a16="http://schemas.microsoft.com/office/drawing/2014/main" id="{559C5B27-F18A-4F40-84A2-0CED11774DBD}"/>
                  </a:ext>
                </a:extLst>
              </p:cNvPr>
              <p:cNvSpPr/>
              <p:nvPr/>
            </p:nvSpPr>
            <p:spPr bwMode="gray">
              <a:xfrm rot="5400000">
                <a:off x="8425455" y="459589"/>
                <a:ext cx="550656" cy="141541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69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017B1CDF-DC3B-4938-AC39-EA33E4CDE30A}"/>
              </a:ext>
            </a:extLst>
          </p:cNvPr>
          <p:cNvSpPr txBox="1">
            <a:spLocks/>
          </p:cNvSpPr>
          <p:nvPr/>
        </p:nvSpPr>
        <p:spPr bwMode="gray">
          <a:xfrm>
            <a:off x="254975" y="386552"/>
            <a:ext cx="8505847" cy="546085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DIVERSITY AND INCLUSION IN BAWAG GROUP</a:t>
            </a:r>
            <a:endParaRPr lang="de-DE" sz="2400" b="1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201DA18-5172-4585-BEEA-8B0A0B85F578}"/>
              </a:ext>
            </a:extLst>
          </p:cNvPr>
          <p:cNvSpPr/>
          <p:nvPr/>
        </p:nvSpPr>
        <p:spPr>
          <a:xfrm>
            <a:off x="348920" y="1700516"/>
            <a:ext cx="51316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BAWAG Group lives diversity through its diverse Management Board and employees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 signed the </a:t>
            </a:r>
            <a:r>
              <a:rPr lang="en-US" sz="1400" b="1" dirty="0"/>
              <a:t>Diversity Charter </a:t>
            </a:r>
            <a:r>
              <a:rPr lang="en-US" sz="1400" dirty="0"/>
              <a:t>of the Austrian Federal Economic Chamber in 2010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Statement</a:t>
            </a:r>
            <a:r>
              <a:rPr lang="en-US" sz="1400" dirty="0"/>
              <a:t> in our </a:t>
            </a:r>
            <a:r>
              <a:rPr lang="en-US" sz="1400" b="1" dirty="0"/>
              <a:t>Code of Conduct </a:t>
            </a:r>
            <a:r>
              <a:rPr lang="en-US" sz="1400" dirty="0"/>
              <a:t>applicable to employees, Management Board and Supervisory Board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 are a member of the </a:t>
            </a:r>
            <a:r>
              <a:rPr lang="en-US" sz="1400" b="1" dirty="0"/>
              <a:t>UN Global Compact </a:t>
            </a:r>
            <a:r>
              <a:rPr lang="en-US" sz="1400" dirty="0"/>
              <a:t>and commit to these principles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 commit to the principles of the </a:t>
            </a:r>
            <a:r>
              <a:rPr lang="en-US" sz="1400" b="1" dirty="0"/>
              <a:t>UN Women's Empowerment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Our company values are based on the </a:t>
            </a:r>
            <a:r>
              <a:rPr lang="en-US" sz="1400" b="1" dirty="0"/>
              <a:t>ILO Convention </a:t>
            </a:r>
            <a:r>
              <a:rPr lang="en-US" sz="1400" dirty="0"/>
              <a:t>and</a:t>
            </a:r>
            <a:r>
              <a:rPr lang="en-US" sz="1400" b="1" dirty="0"/>
              <a:t> the freedom of association</a:t>
            </a:r>
            <a:r>
              <a:rPr lang="en-US" sz="1400" dirty="0"/>
              <a:t> which ensures that everyone is free to form and participate in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In our actions and conduct we consider </a:t>
            </a:r>
            <a:r>
              <a:rPr lang="en-US" sz="1400" b="1" dirty="0"/>
              <a:t>human rights</a:t>
            </a:r>
            <a:r>
              <a:rPr lang="en-US" sz="1400" dirty="0"/>
              <a:t>, including the OECD Guidelines and the UN Guiding Principles on Business and Human Rights</a:t>
            </a:r>
            <a:endParaRPr lang="en-US" sz="1400" b="1" dirty="0"/>
          </a:p>
        </p:txBody>
      </p:sp>
      <p:cxnSp>
        <p:nvCxnSpPr>
          <p:cNvPr id="8" name="Straight Connector 94">
            <a:extLst>
              <a:ext uri="{FF2B5EF4-FFF2-40B4-BE49-F238E27FC236}">
                <a16:creationId xmlns:a16="http://schemas.microsoft.com/office/drawing/2014/main" id="{25A349E3-F0D8-4B6F-A690-A8ECE7C56CE2}"/>
              </a:ext>
            </a:extLst>
          </p:cNvPr>
          <p:cNvCxnSpPr>
            <a:cxnSpLocks/>
          </p:cNvCxnSpPr>
          <p:nvPr/>
        </p:nvCxnSpPr>
        <p:spPr bwMode="gray">
          <a:xfrm flipV="1">
            <a:off x="459235" y="1578592"/>
            <a:ext cx="5040000" cy="8634"/>
          </a:xfrm>
          <a:prstGeom prst="line">
            <a:avLst/>
          </a:prstGeom>
          <a:ln w="19050">
            <a:solidFill>
              <a:srgbClr val="99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B9DA42B5-FEBA-43A8-B8F0-952D14EAFC88}"/>
              </a:ext>
            </a:extLst>
          </p:cNvPr>
          <p:cNvSpPr txBox="1">
            <a:spLocks/>
          </p:cNvSpPr>
          <p:nvPr/>
        </p:nvSpPr>
        <p:spPr>
          <a:xfrm>
            <a:off x="457335" y="1317255"/>
            <a:ext cx="2719317" cy="261337"/>
          </a:xfrm>
          <a:prstGeom prst="rect">
            <a:avLst/>
          </a:prstGeom>
        </p:spPr>
        <p:txBody>
          <a:bodyPr lIns="0"/>
          <a:lstStyle>
            <a:lvl1pPr marL="221580" indent="-221580" algn="l" defTabSz="1125626" rtl="0" eaLnBrk="1" latinLnBrk="0" hangingPunct="1">
              <a:spcBef>
                <a:spcPts val="1477"/>
              </a:spcBef>
              <a:buFont typeface="Arial" panose="020B0604020202020204" pitchFamily="34" charset="0"/>
              <a:buChar char="•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316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990000"/>
                </a:solidFill>
              </a:rPr>
              <a:t>Commitment by Management</a:t>
            </a:r>
            <a:endParaRPr lang="en-US" sz="1400" b="1" dirty="0">
              <a:solidFill>
                <a:srgbClr val="99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de-AT" sz="1400" b="1" dirty="0">
              <a:solidFill>
                <a:srgbClr val="99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de-AT" sz="1400" b="1" dirty="0">
              <a:solidFill>
                <a:srgbClr val="99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de-AT" sz="1400" b="1" dirty="0">
              <a:solidFill>
                <a:srgbClr val="99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4">
            <a:extLst>
              <a:ext uri="{FF2B5EF4-FFF2-40B4-BE49-F238E27FC236}">
                <a16:creationId xmlns:a16="http://schemas.microsoft.com/office/drawing/2014/main" id="{B7770120-A7A4-4483-9070-7080BADE1C76}"/>
              </a:ext>
            </a:extLst>
          </p:cNvPr>
          <p:cNvCxnSpPr/>
          <p:nvPr/>
        </p:nvCxnSpPr>
        <p:spPr bwMode="gray">
          <a:xfrm>
            <a:off x="6524679" y="5382140"/>
            <a:ext cx="5040000" cy="0"/>
          </a:xfrm>
          <a:prstGeom prst="line">
            <a:avLst/>
          </a:prstGeom>
          <a:ln w="19050">
            <a:solidFill>
              <a:srgbClr val="99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FCF482E-283C-49C1-BDDC-10A0A9FFB543}"/>
              </a:ext>
            </a:extLst>
          </p:cNvPr>
          <p:cNvSpPr txBox="1">
            <a:spLocks/>
          </p:cNvSpPr>
          <p:nvPr/>
        </p:nvSpPr>
        <p:spPr>
          <a:xfrm>
            <a:off x="6532794" y="5112170"/>
            <a:ext cx="5264566" cy="218162"/>
          </a:xfrm>
          <a:prstGeom prst="rect">
            <a:avLst/>
          </a:prstGeom>
        </p:spPr>
        <p:txBody>
          <a:bodyPr lIns="0"/>
          <a:lstStyle>
            <a:lvl1pPr marL="221580" indent="-221580" algn="l" defTabSz="1125626" rtl="0" eaLnBrk="1" latinLnBrk="0" hangingPunct="1">
              <a:spcBef>
                <a:spcPts val="1477"/>
              </a:spcBef>
              <a:buFont typeface="Arial" panose="020B0604020202020204" pitchFamily="34" charset="0"/>
              <a:buChar char="•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316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990000"/>
                </a:solidFill>
              </a:rPr>
              <a:t>Raising awareness through communication</a:t>
            </a:r>
            <a:endParaRPr lang="en-US" sz="1400" b="1" dirty="0">
              <a:solidFill>
                <a:srgbClr val="99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de-AT" sz="1400" b="1" dirty="0">
              <a:solidFill>
                <a:srgbClr val="99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D7B69E4-5C0F-441B-8322-9E096A96B7DE}"/>
              </a:ext>
            </a:extLst>
          </p:cNvPr>
          <p:cNvSpPr/>
          <p:nvPr/>
        </p:nvSpPr>
        <p:spPr>
          <a:xfrm>
            <a:off x="6450321" y="5406517"/>
            <a:ext cx="504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CEO Newsletters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Through our </a:t>
            </a:r>
            <a:r>
              <a:rPr lang="en-US" sz="1400" b="1" dirty="0"/>
              <a:t>internal communication platforms </a:t>
            </a:r>
            <a:r>
              <a:rPr lang="en-US" sz="1400" dirty="0"/>
              <a:t>(Intranet and MIA) and </a:t>
            </a:r>
            <a:r>
              <a:rPr lang="en-US" sz="1400" b="1" dirty="0"/>
              <a:t>social</a:t>
            </a:r>
            <a:r>
              <a:rPr lang="en-US" sz="1400" dirty="0"/>
              <a:t> </a:t>
            </a:r>
            <a:r>
              <a:rPr lang="en-US" sz="1400" b="1" dirty="0"/>
              <a:t>media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In our communication we pay attention to taking diversity into account and preventing stereotyping</a:t>
            </a:r>
          </a:p>
        </p:txBody>
      </p:sp>
      <p:cxnSp>
        <p:nvCxnSpPr>
          <p:cNvPr id="13" name="Straight Connector 94">
            <a:extLst>
              <a:ext uri="{FF2B5EF4-FFF2-40B4-BE49-F238E27FC236}">
                <a16:creationId xmlns:a16="http://schemas.microsoft.com/office/drawing/2014/main" id="{B0ECE66B-B44B-4975-81E5-7070D38FC8E6}"/>
              </a:ext>
            </a:extLst>
          </p:cNvPr>
          <p:cNvCxnSpPr/>
          <p:nvPr/>
        </p:nvCxnSpPr>
        <p:spPr bwMode="gray">
          <a:xfrm>
            <a:off x="6514329" y="1573289"/>
            <a:ext cx="5040000" cy="0"/>
          </a:xfrm>
          <a:prstGeom prst="line">
            <a:avLst/>
          </a:prstGeom>
          <a:ln w="19050">
            <a:solidFill>
              <a:srgbClr val="99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B8B6B5B0-55E9-4DDE-956D-208AB41395DD}"/>
              </a:ext>
            </a:extLst>
          </p:cNvPr>
          <p:cNvSpPr txBox="1">
            <a:spLocks/>
          </p:cNvSpPr>
          <p:nvPr/>
        </p:nvSpPr>
        <p:spPr>
          <a:xfrm>
            <a:off x="6514329" y="1310812"/>
            <a:ext cx="2366440" cy="261337"/>
          </a:xfrm>
          <a:prstGeom prst="rect">
            <a:avLst/>
          </a:prstGeom>
        </p:spPr>
        <p:txBody>
          <a:bodyPr lIns="0"/>
          <a:lstStyle>
            <a:lvl1pPr marL="221580" indent="-221580" algn="l" defTabSz="1125626" rtl="0" eaLnBrk="1" latinLnBrk="0" hangingPunct="1">
              <a:spcBef>
                <a:spcPts val="1477"/>
              </a:spcBef>
              <a:buFont typeface="Arial" panose="020B0604020202020204" pitchFamily="34" charset="0"/>
              <a:buChar char="•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316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990000"/>
                </a:solidFill>
              </a:rPr>
              <a:t>Recruiting process</a:t>
            </a:r>
            <a:endParaRPr lang="en-US" sz="1400" b="1" dirty="0">
              <a:solidFill>
                <a:srgbClr val="99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de-AT" sz="1400" b="1" dirty="0">
              <a:solidFill>
                <a:srgbClr val="99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71A68B9-128A-45B3-8E9E-067CF6D7B649}"/>
              </a:ext>
            </a:extLst>
          </p:cNvPr>
          <p:cNvSpPr/>
          <p:nvPr/>
        </p:nvSpPr>
        <p:spPr>
          <a:xfrm>
            <a:off x="6450518" y="1594136"/>
            <a:ext cx="526932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Our </a:t>
            </a:r>
            <a:r>
              <a:rPr lang="en-US" sz="1400" b="1" dirty="0"/>
              <a:t>recruiting</a:t>
            </a:r>
            <a:r>
              <a:rPr lang="en-US" sz="1400" dirty="0"/>
              <a:t> </a:t>
            </a:r>
            <a:r>
              <a:rPr lang="en-US" sz="1400" b="1" dirty="0"/>
              <a:t>process</a:t>
            </a:r>
            <a:r>
              <a:rPr lang="en-US" sz="1400" dirty="0"/>
              <a:t> is designed to </a:t>
            </a:r>
            <a:r>
              <a:rPr lang="en-US" sz="1400" b="1" dirty="0"/>
              <a:t>prevent</a:t>
            </a:r>
            <a:r>
              <a:rPr lang="en-US" sz="1400" dirty="0"/>
              <a:t> </a:t>
            </a:r>
            <a:r>
              <a:rPr lang="en-US" sz="1400" b="1" dirty="0"/>
              <a:t>unconscious</a:t>
            </a:r>
            <a:r>
              <a:rPr lang="en-US" sz="1400" dirty="0"/>
              <a:t> </a:t>
            </a:r>
            <a:r>
              <a:rPr lang="en-US" sz="1400" b="1" dirty="0"/>
              <a:t>bias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We use </a:t>
            </a:r>
            <a:r>
              <a:rPr lang="en-US" sz="1400" b="1" dirty="0">
                <a:ea typeface="Times New Roman" panose="02020603050405020304" pitchFamily="18" charset="0"/>
              </a:rPr>
              <a:t>gender-neutral wording </a:t>
            </a:r>
            <a:r>
              <a:rPr lang="en-US" sz="1400" dirty="0">
                <a:ea typeface="Times New Roman" panose="02020603050405020304" pitchFamily="18" charset="0"/>
              </a:rPr>
              <a:t>in our job advertisements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We raise awareness to </a:t>
            </a:r>
            <a:r>
              <a:rPr lang="en-US" sz="1400" b="1" dirty="0">
                <a:ea typeface="Times New Roman" panose="02020603050405020304" pitchFamily="18" charset="0"/>
              </a:rPr>
              <a:t>avoid stereotyping </a:t>
            </a:r>
            <a:r>
              <a:rPr lang="en-US" sz="1400" dirty="0">
                <a:ea typeface="Times New Roman" panose="02020603050405020304" pitchFamily="18" charset="0"/>
              </a:rPr>
              <a:t>in the</a:t>
            </a:r>
            <a:r>
              <a:rPr lang="en-US" sz="1400" b="1" dirty="0">
                <a:ea typeface="Times New Roman" panose="02020603050405020304" pitchFamily="18" charset="0"/>
              </a:rPr>
              <a:t> recruiting process</a:t>
            </a:r>
            <a:endParaRPr lang="en-US" sz="1400" dirty="0"/>
          </a:p>
        </p:txBody>
      </p:sp>
      <p:cxnSp>
        <p:nvCxnSpPr>
          <p:cNvPr id="16" name="Straight Connector 94">
            <a:extLst>
              <a:ext uri="{FF2B5EF4-FFF2-40B4-BE49-F238E27FC236}">
                <a16:creationId xmlns:a16="http://schemas.microsoft.com/office/drawing/2014/main" id="{88E0A435-86B7-4E5A-B443-4B8F34A83771}"/>
              </a:ext>
            </a:extLst>
          </p:cNvPr>
          <p:cNvCxnSpPr/>
          <p:nvPr/>
        </p:nvCxnSpPr>
        <p:spPr bwMode="gray">
          <a:xfrm>
            <a:off x="6514329" y="3371733"/>
            <a:ext cx="5040000" cy="0"/>
          </a:xfrm>
          <a:prstGeom prst="line">
            <a:avLst/>
          </a:prstGeom>
          <a:ln w="19050">
            <a:solidFill>
              <a:srgbClr val="99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9A490790-16B9-4AD6-A53D-1B6777A9CD2C}"/>
              </a:ext>
            </a:extLst>
          </p:cNvPr>
          <p:cNvSpPr txBox="1">
            <a:spLocks/>
          </p:cNvSpPr>
          <p:nvPr/>
        </p:nvSpPr>
        <p:spPr>
          <a:xfrm>
            <a:off x="6495012" y="3101762"/>
            <a:ext cx="2366440" cy="261337"/>
          </a:xfrm>
          <a:prstGeom prst="rect">
            <a:avLst/>
          </a:prstGeom>
        </p:spPr>
        <p:txBody>
          <a:bodyPr lIns="0"/>
          <a:lstStyle>
            <a:lvl1pPr marL="221580" indent="-221580" algn="l" defTabSz="1125626" rtl="0" eaLnBrk="1" latinLnBrk="0" hangingPunct="1">
              <a:spcBef>
                <a:spcPts val="1477"/>
              </a:spcBef>
              <a:buFont typeface="Arial" panose="020B0604020202020204" pitchFamily="34" charset="0"/>
              <a:buChar char="•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316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4740" indent="-221580" algn="l" defTabSz="1125626" rtl="0" eaLnBrk="1" latinLnBrk="0" hangingPunct="1">
              <a:spcBef>
                <a:spcPts val="1477"/>
              </a:spcBef>
              <a:buFont typeface="Segoe UI" panose="020B0502040204020203" pitchFamily="34" charset="0"/>
              <a:buChar char="‒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990000"/>
                </a:solidFill>
              </a:rPr>
              <a:t>Trainings</a:t>
            </a:r>
            <a:endParaRPr lang="en-US" sz="1400" b="1" dirty="0">
              <a:solidFill>
                <a:srgbClr val="99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78ECA4-A02C-4EB8-81AE-08AE7CADB91D}"/>
              </a:ext>
            </a:extLst>
          </p:cNvPr>
          <p:cNvSpPr/>
          <p:nvPr/>
        </p:nvSpPr>
        <p:spPr>
          <a:xfrm>
            <a:off x="6449290" y="3380022"/>
            <a:ext cx="5150049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Diversity values </a:t>
            </a:r>
            <a:r>
              <a:rPr lang="en-US" sz="1400" dirty="0"/>
              <a:t>are </a:t>
            </a:r>
            <a:r>
              <a:rPr lang="en-US" sz="1400" b="1" dirty="0"/>
              <a:t>communicated</a:t>
            </a:r>
            <a:r>
              <a:rPr lang="en-US" sz="1400" dirty="0"/>
              <a:t> in leadership and potential programs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Online</a:t>
            </a:r>
            <a:r>
              <a:rPr lang="en-US" sz="1400" dirty="0"/>
              <a:t> </a:t>
            </a:r>
            <a:r>
              <a:rPr lang="en-US" sz="1400" b="1" dirty="0"/>
              <a:t>training</a:t>
            </a:r>
            <a:r>
              <a:rPr lang="en-US" sz="1400" dirty="0"/>
              <a:t> on diversity for all employees via our online training tool</a:t>
            </a:r>
            <a:r>
              <a:rPr lang="en-US" sz="1400" b="1" dirty="0"/>
              <a:t> </a:t>
            </a:r>
            <a:endParaRPr lang="en-US" sz="1400" dirty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Specific </a:t>
            </a:r>
            <a:r>
              <a:rPr lang="en-US" sz="1400" b="1" dirty="0"/>
              <a:t>diversity</a:t>
            </a:r>
            <a:r>
              <a:rPr lang="en-US" sz="1400" dirty="0"/>
              <a:t> </a:t>
            </a:r>
            <a:r>
              <a:rPr lang="en-US" sz="1400" b="1" dirty="0"/>
              <a:t>trainings</a:t>
            </a:r>
            <a:r>
              <a:rPr lang="en-US" sz="1400" dirty="0"/>
              <a:t> on unconscious bias for recruiters and hiring managers</a:t>
            </a:r>
          </a:p>
        </p:txBody>
      </p:sp>
      <p:pic>
        <p:nvPicPr>
          <p:cNvPr id="3" name="Grafik 2" descr="Volltreffer">
            <a:extLst>
              <a:ext uri="{FF2B5EF4-FFF2-40B4-BE49-F238E27FC236}">
                <a16:creationId xmlns:a16="http://schemas.microsoft.com/office/drawing/2014/main" id="{453C6A45-3B45-478F-A032-2F55A0C91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9235" y="1157630"/>
            <a:ext cx="360000" cy="360000"/>
          </a:xfrm>
          <a:prstGeom prst="rect">
            <a:avLst/>
          </a:prstGeom>
        </p:spPr>
      </p:pic>
      <p:pic>
        <p:nvPicPr>
          <p:cNvPr id="21" name="Grafik 20" descr="Zielgruppe">
            <a:extLst>
              <a:ext uri="{FF2B5EF4-FFF2-40B4-BE49-F238E27FC236}">
                <a16:creationId xmlns:a16="http://schemas.microsoft.com/office/drawing/2014/main" id="{DD6C744F-203D-45C6-81CA-2AC5E5771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0519" y="1234377"/>
            <a:ext cx="360000" cy="360000"/>
          </a:xfrm>
          <a:prstGeom prst="rect">
            <a:avLst/>
          </a:prstGeom>
        </p:spPr>
      </p:pic>
      <p:pic>
        <p:nvPicPr>
          <p:cNvPr id="38" name="Grafik 37" descr="Geschäftswachstum">
            <a:extLst>
              <a:ext uri="{FF2B5EF4-FFF2-40B4-BE49-F238E27FC236}">
                <a16:creationId xmlns:a16="http://schemas.microsoft.com/office/drawing/2014/main" id="{A7456D4D-AD00-4A4F-9432-D45523F87E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06575" y="2976626"/>
            <a:ext cx="360000" cy="360000"/>
          </a:xfrm>
          <a:prstGeom prst="rect">
            <a:avLst/>
          </a:prstGeom>
        </p:spPr>
      </p:pic>
      <p:pic>
        <p:nvPicPr>
          <p:cNvPr id="40" name="Grafik 39" descr="Glühbirne">
            <a:extLst>
              <a:ext uri="{FF2B5EF4-FFF2-40B4-BE49-F238E27FC236}">
                <a16:creationId xmlns:a16="http://schemas.microsoft.com/office/drawing/2014/main" id="{9DA1AF93-4CA9-44EE-A296-488C6DFE22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11908" y="4986141"/>
            <a:ext cx="360000" cy="360000"/>
          </a:xfrm>
          <a:prstGeom prst="rect">
            <a:avLst/>
          </a:prstGeom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DD15247C-E956-4AA9-8266-24BB2D669FD9}"/>
              </a:ext>
            </a:extLst>
          </p:cNvPr>
          <p:cNvGrpSpPr/>
          <p:nvPr/>
        </p:nvGrpSpPr>
        <p:grpSpPr>
          <a:xfrm>
            <a:off x="10499681" y="255032"/>
            <a:ext cx="1220159" cy="550656"/>
            <a:chOff x="8529624" y="255032"/>
            <a:chExt cx="991220" cy="550656"/>
          </a:xfrm>
        </p:grpSpPr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402DF6BE-43CF-45A0-9387-6E813518696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97244" y="526216"/>
              <a:ext cx="723600" cy="265186"/>
              <a:chOff x="10863263" y="-79375"/>
              <a:chExt cx="1420812" cy="520700"/>
            </a:xfrm>
          </p:grpSpPr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13058917-A653-4403-B4E7-BEE03C5DFC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63263" y="185737"/>
                <a:ext cx="242887" cy="203200"/>
              </a:xfrm>
              <a:custGeom>
                <a:avLst/>
                <a:gdLst>
                  <a:gd name="T0" fmla="*/ 36 w 65"/>
                  <a:gd name="T1" fmla="*/ 54 h 54"/>
                  <a:gd name="T2" fmla="*/ 0 w 65"/>
                  <a:gd name="T3" fmla="*/ 27 h 54"/>
                  <a:gd name="T4" fmla="*/ 36 w 65"/>
                  <a:gd name="T5" fmla="*/ 0 h 54"/>
                  <a:gd name="T6" fmla="*/ 63 w 65"/>
                  <a:gd name="T7" fmla="*/ 8 h 54"/>
                  <a:gd name="T8" fmla="*/ 64 w 65"/>
                  <a:gd name="T9" fmla="*/ 8 h 54"/>
                  <a:gd name="T10" fmla="*/ 58 w 65"/>
                  <a:gd name="T11" fmla="*/ 16 h 54"/>
                  <a:gd name="T12" fmla="*/ 57 w 65"/>
                  <a:gd name="T13" fmla="*/ 15 h 54"/>
                  <a:gd name="T14" fmla="*/ 36 w 65"/>
                  <a:gd name="T15" fmla="*/ 9 h 54"/>
                  <a:gd name="T16" fmla="*/ 12 w 65"/>
                  <a:gd name="T17" fmla="*/ 27 h 54"/>
                  <a:gd name="T18" fmla="*/ 36 w 65"/>
                  <a:gd name="T19" fmla="*/ 45 h 54"/>
                  <a:gd name="T20" fmla="*/ 55 w 65"/>
                  <a:gd name="T21" fmla="*/ 40 h 54"/>
                  <a:gd name="T22" fmla="*/ 55 w 65"/>
                  <a:gd name="T23" fmla="*/ 32 h 54"/>
                  <a:gd name="T24" fmla="*/ 31 w 65"/>
                  <a:gd name="T25" fmla="*/ 32 h 54"/>
                  <a:gd name="T26" fmla="*/ 31 w 65"/>
                  <a:gd name="T27" fmla="*/ 23 h 54"/>
                  <a:gd name="T28" fmla="*/ 65 w 65"/>
                  <a:gd name="T29" fmla="*/ 23 h 54"/>
                  <a:gd name="T30" fmla="*/ 65 w 65"/>
                  <a:gd name="T31" fmla="*/ 45 h 54"/>
                  <a:gd name="T32" fmla="*/ 65 w 65"/>
                  <a:gd name="T33" fmla="*/ 45 h 54"/>
                  <a:gd name="T34" fmla="*/ 36 w 65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4">
                    <a:moveTo>
                      <a:pt x="36" y="54"/>
                    </a:moveTo>
                    <a:cubicBezTo>
                      <a:pt x="14" y="54"/>
                      <a:pt x="0" y="44"/>
                      <a:pt x="0" y="27"/>
                    </a:cubicBezTo>
                    <a:cubicBezTo>
                      <a:pt x="0" y="10"/>
                      <a:pt x="14" y="0"/>
                      <a:pt x="36" y="0"/>
                    </a:cubicBezTo>
                    <a:cubicBezTo>
                      <a:pt x="48" y="0"/>
                      <a:pt x="57" y="2"/>
                      <a:pt x="63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3" y="11"/>
                      <a:pt x="48" y="9"/>
                      <a:pt x="36" y="9"/>
                    </a:cubicBezTo>
                    <a:cubicBezTo>
                      <a:pt x="20" y="9"/>
                      <a:pt x="12" y="15"/>
                      <a:pt x="12" y="27"/>
                    </a:cubicBezTo>
                    <a:cubicBezTo>
                      <a:pt x="12" y="39"/>
                      <a:pt x="19" y="45"/>
                      <a:pt x="36" y="45"/>
                    </a:cubicBezTo>
                    <a:cubicBezTo>
                      <a:pt x="44" y="45"/>
                      <a:pt x="51" y="43"/>
                      <a:pt x="55" y="4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58" y="51"/>
                      <a:pt x="49" y="54"/>
                      <a:pt x="36" y="54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5" name="Freeform 8">
                <a:extLst>
                  <a:ext uri="{FF2B5EF4-FFF2-40B4-BE49-F238E27FC236}">
                    <a16:creationId xmlns:a16="http://schemas.microsoft.com/office/drawing/2014/main" id="{B2BF4EB4-9403-481A-8372-DEA34DD740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58538" y="238125"/>
                <a:ext cx="128587" cy="146050"/>
              </a:xfrm>
              <a:custGeom>
                <a:avLst/>
                <a:gdLst>
                  <a:gd name="T0" fmla="*/ 10 w 34"/>
                  <a:gd name="T1" fmla="*/ 39 h 39"/>
                  <a:gd name="T2" fmla="*/ 0 w 34"/>
                  <a:gd name="T3" fmla="*/ 39 h 39"/>
                  <a:gd name="T4" fmla="*/ 0 w 34"/>
                  <a:gd name="T5" fmla="*/ 1 h 39"/>
                  <a:gd name="T6" fmla="*/ 10 w 34"/>
                  <a:gd name="T7" fmla="*/ 1 h 39"/>
                  <a:gd name="T8" fmla="*/ 10 w 34"/>
                  <a:gd name="T9" fmla="*/ 5 h 39"/>
                  <a:gd name="T10" fmla="*/ 32 w 34"/>
                  <a:gd name="T11" fmla="*/ 0 h 39"/>
                  <a:gd name="T12" fmla="*/ 34 w 34"/>
                  <a:gd name="T13" fmla="*/ 0 h 39"/>
                  <a:gd name="T14" fmla="*/ 34 w 34"/>
                  <a:gd name="T15" fmla="*/ 10 h 39"/>
                  <a:gd name="T16" fmla="*/ 32 w 34"/>
                  <a:gd name="T17" fmla="*/ 10 h 39"/>
                  <a:gd name="T18" fmla="*/ 10 w 34"/>
                  <a:gd name="T19" fmla="*/ 14 h 39"/>
                  <a:gd name="T20" fmla="*/ 10 w 34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1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2"/>
                      <a:pt x="23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2" y="9"/>
                      <a:pt x="16" y="10"/>
                      <a:pt x="10" y="14"/>
                    </a:cubicBez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5282329F-506D-43F8-B262-2EA59E4421F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04588" y="238125"/>
                <a:ext cx="211137" cy="150813"/>
              </a:xfrm>
              <a:custGeom>
                <a:avLst/>
                <a:gdLst>
                  <a:gd name="T0" fmla="*/ 28 w 56"/>
                  <a:gd name="T1" fmla="*/ 40 h 40"/>
                  <a:gd name="T2" fmla="*/ 0 w 56"/>
                  <a:gd name="T3" fmla="*/ 20 h 40"/>
                  <a:gd name="T4" fmla="*/ 28 w 56"/>
                  <a:gd name="T5" fmla="*/ 0 h 40"/>
                  <a:gd name="T6" fmla="*/ 56 w 56"/>
                  <a:gd name="T7" fmla="*/ 20 h 40"/>
                  <a:gd name="T8" fmla="*/ 28 w 56"/>
                  <a:gd name="T9" fmla="*/ 40 h 40"/>
                  <a:gd name="T10" fmla="*/ 28 w 56"/>
                  <a:gd name="T11" fmla="*/ 8 h 40"/>
                  <a:gd name="T12" fmla="*/ 11 w 56"/>
                  <a:gd name="T13" fmla="*/ 20 h 40"/>
                  <a:gd name="T14" fmla="*/ 28 w 56"/>
                  <a:gd name="T15" fmla="*/ 31 h 40"/>
                  <a:gd name="T16" fmla="*/ 45 w 56"/>
                  <a:gd name="T17" fmla="*/ 20 h 40"/>
                  <a:gd name="T18" fmla="*/ 28 w 56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28" y="40"/>
                    </a:moveTo>
                    <a:cubicBezTo>
                      <a:pt x="12" y="40"/>
                      <a:pt x="0" y="32"/>
                      <a:pt x="0" y="20"/>
                    </a:cubicBezTo>
                    <a:cubicBezTo>
                      <a:pt x="0" y="8"/>
                      <a:pt x="12" y="0"/>
                      <a:pt x="28" y="0"/>
                    </a:cubicBezTo>
                    <a:cubicBezTo>
                      <a:pt x="45" y="0"/>
                      <a:pt x="56" y="8"/>
                      <a:pt x="56" y="20"/>
                    </a:cubicBezTo>
                    <a:cubicBezTo>
                      <a:pt x="56" y="32"/>
                      <a:pt x="45" y="40"/>
                      <a:pt x="28" y="40"/>
                    </a:cubicBezTo>
                    <a:close/>
                    <a:moveTo>
                      <a:pt x="28" y="8"/>
                    </a:moveTo>
                    <a:cubicBezTo>
                      <a:pt x="20" y="8"/>
                      <a:pt x="11" y="10"/>
                      <a:pt x="11" y="20"/>
                    </a:cubicBezTo>
                    <a:cubicBezTo>
                      <a:pt x="11" y="29"/>
                      <a:pt x="20" y="31"/>
                      <a:pt x="28" y="31"/>
                    </a:cubicBezTo>
                    <a:cubicBezTo>
                      <a:pt x="36" y="31"/>
                      <a:pt x="45" y="29"/>
                      <a:pt x="45" y="20"/>
                    </a:cubicBezTo>
                    <a:cubicBezTo>
                      <a:pt x="45" y="10"/>
                      <a:pt x="35" y="8"/>
                      <a:pt x="28" y="8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9CA2B42F-4F20-43D4-B10F-9B868186ED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2238" y="242887"/>
                <a:ext cx="187325" cy="146050"/>
              </a:xfrm>
              <a:custGeom>
                <a:avLst/>
                <a:gdLst>
                  <a:gd name="T0" fmla="*/ 18 w 50"/>
                  <a:gd name="T1" fmla="*/ 39 h 39"/>
                  <a:gd name="T2" fmla="*/ 0 w 50"/>
                  <a:gd name="T3" fmla="*/ 22 h 39"/>
                  <a:gd name="T4" fmla="*/ 0 w 50"/>
                  <a:gd name="T5" fmla="*/ 0 h 39"/>
                  <a:gd name="T6" fmla="*/ 11 w 50"/>
                  <a:gd name="T7" fmla="*/ 0 h 39"/>
                  <a:gd name="T8" fmla="*/ 11 w 50"/>
                  <a:gd name="T9" fmla="*/ 22 h 39"/>
                  <a:gd name="T10" fmla="*/ 20 w 50"/>
                  <a:gd name="T11" fmla="*/ 30 h 39"/>
                  <a:gd name="T12" fmla="*/ 39 w 50"/>
                  <a:gd name="T13" fmla="*/ 26 h 39"/>
                  <a:gd name="T14" fmla="*/ 39 w 50"/>
                  <a:gd name="T15" fmla="*/ 0 h 39"/>
                  <a:gd name="T16" fmla="*/ 50 w 50"/>
                  <a:gd name="T17" fmla="*/ 0 h 39"/>
                  <a:gd name="T18" fmla="*/ 50 w 50"/>
                  <a:gd name="T19" fmla="*/ 38 h 39"/>
                  <a:gd name="T20" fmla="*/ 39 w 50"/>
                  <a:gd name="T21" fmla="*/ 38 h 39"/>
                  <a:gd name="T22" fmla="*/ 39 w 50"/>
                  <a:gd name="T23" fmla="*/ 34 h 39"/>
                  <a:gd name="T24" fmla="*/ 18 w 5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9">
                    <a:moveTo>
                      <a:pt x="18" y="39"/>
                    </a:moveTo>
                    <a:cubicBezTo>
                      <a:pt x="6" y="39"/>
                      <a:pt x="0" y="33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8"/>
                      <a:pt x="13" y="30"/>
                      <a:pt x="20" y="30"/>
                    </a:cubicBezTo>
                    <a:cubicBezTo>
                      <a:pt x="28" y="30"/>
                      <a:pt x="33" y="28"/>
                      <a:pt x="39" y="2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4" y="36"/>
                      <a:pt x="27" y="39"/>
                      <a:pt x="18" y="39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4060270B-CBF8-4D89-9E2C-75E896C1CAB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88775" y="238125"/>
                <a:ext cx="198437" cy="203200"/>
              </a:xfrm>
              <a:custGeom>
                <a:avLst/>
                <a:gdLst>
                  <a:gd name="T0" fmla="*/ 11 w 53"/>
                  <a:gd name="T1" fmla="*/ 54 h 54"/>
                  <a:gd name="T2" fmla="*/ 0 w 53"/>
                  <a:gd name="T3" fmla="*/ 54 h 54"/>
                  <a:gd name="T4" fmla="*/ 0 w 53"/>
                  <a:gd name="T5" fmla="*/ 1 h 54"/>
                  <a:gd name="T6" fmla="*/ 10 w 53"/>
                  <a:gd name="T7" fmla="*/ 1 h 54"/>
                  <a:gd name="T8" fmla="*/ 10 w 53"/>
                  <a:gd name="T9" fmla="*/ 4 h 54"/>
                  <a:gd name="T10" fmla="*/ 29 w 53"/>
                  <a:gd name="T11" fmla="*/ 0 h 54"/>
                  <a:gd name="T12" fmla="*/ 53 w 53"/>
                  <a:gd name="T13" fmla="*/ 20 h 54"/>
                  <a:gd name="T14" fmla="*/ 29 w 53"/>
                  <a:gd name="T15" fmla="*/ 40 h 54"/>
                  <a:gd name="T16" fmla="*/ 11 w 53"/>
                  <a:gd name="T17" fmla="*/ 36 h 54"/>
                  <a:gd name="T18" fmla="*/ 11 w 53"/>
                  <a:gd name="T19" fmla="*/ 54 h 54"/>
                  <a:gd name="T20" fmla="*/ 11 w 53"/>
                  <a:gd name="T21" fmla="*/ 27 h 54"/>
                  <a:gd name="T22" fmla="*/ 28 w 53"/>
                  <a:gd name="T23" fmla="*/ 31 h 54"/>
                  <a:gd name="T24" fmla="*/ 42 w 53"/>
                  <a:gd name="T25" fmla="*/ 20 h 54"/>
                  <a:gd name="T26" fmla="*/ 28 w 53"/>
                  <a:gd name="T27" fmla="*/ 8 h 54"/>
                  <a:gd name="T28" fmla="*/ 11 w 53"/>
                  <a:gd name="T29" fmla="*/ 12 h 54"/>
                  <a:gd name="T30" fmla="*/ 11 w 53"/>
                  <a:gd name="T3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4">
                    <a:moveTo>
                      <a:pt x="11" y="54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2"/>
                      <a:pt x="21" y="0"/>
                      <a:pt x="29" y="0"/>
                    </a:cubicBezTo>
                    <a:cubicBezTo>
                      <a:pt x="43" y="0"/>
                      <a:pt x="53" y="8"/>
                      <a:pt x="53" y="20"/>
                    </a:cubicBezTo>
                    <a:cubicBezTo>
                      <a:pt x="53" y="32"/>
                      <a:pt x="43" y="40"/>
                      <a:pt x="29" y="40"/>
                    </a:cubicBezTo>
                    <a:cubicBezTo>
                      <a:pt x="21" y="40"/>
                      <a:pt x="16" y="38"/>
                      <a:pt x="11" y="36"/>
                    </a:cubicBezTo>
                    <a:lnTo>
                      <a:pt x="11" y="54"/>
                    </a:lnTo>
                    <a:close/>
                    <a:moveTo>
                      <a:pt x="11" y="27"/>
                    </a:moveTo>
                    <a:cubicBezTo>
                      <a:pt x="17" y="30"/>
                      <a:pt x="21" y="31"/>
                      <a:pt x="28" y="31"/>
                    </a:cubicBezTo>
                    <a:cubicBezTo>
                      <a:pt x="33" y="31"/>
                      <a:pt x="42" y="30"/>
                      <a:pt x="42" y="20"/>
                    </a:cubicBezTo>
                    <a:cubicBezTo>
                      <a:pt x="42" y="10"/>
                      <a:pt x="33" y="8"/>
                      <a:pt x="28" y="8"/>
                    </a:cubicBezTo>
                    <a:cubicBezTo>
                      <a:pt x="20" y="8"/>
                      <a:pt x="17" y="10"/>
                      <a:pt x="11" y="12"/>
                    </a:cubicBez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9" name="Freeform 12">
                <a:extLst>
                  <a:ext uri="{FF2B5EF4-FFF2-40B4-BE49-F238E27FC236}">
                    <a16:creationId xmlns:a16="http://schemas.microsoft.com/office/drawing/2014/main" id="{C7FD1BF0-98CB-4927-811A-D09D204EC6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39600" y="-68263"/>
                <a:ext cx="244475" cy="198438"/>
              </a:xfrm>
              <a:custGeom>
                <a:avLst/>
                <a:gdLst>
                  <a:gd name="T0" fmla="*/ 31 w 65"/>
                  <a:gd name="T1" fmla="*/ 22 h 53"/>
                  <a:gd name="T2" fmla="*/ 31 w 65"/>
                  <a:gd name="T3" fmla="*/ 32 h 53"/>
                  <a:gd name="T4" fmla="*/ 55 w 65"/>
                  <a:gd name="T5" fmla="*/ 32 h 53"/>
                  <a:gd name="T6" fmla="*/ 55 w 65"/>
                  <a:gd name="T7" fmla="*/ 40 h 53"/>
                  <a:gd name="T8" fmla="*/ 36 w 65"/>
                  <a:gd name="T9" fmla="*/ 44 h 53"/>
                  <a:gd name="T10" fmla="*/ 12 w 65"/>
                  <a:gd name="T11" fmla="*/ 26 h 53"/>
                  <a:gd name="T12" fmla="*/ 36 w 65"/>
                  <a:gd name="T13" fmla="*/ 9 h 53"/>
                  <a:gd name="T14" fmla="*/ 57 w 65"/>
                  <a:gd name="T15" fmla="*/ 15 h 53"/>
                  <a:gd name="T16" fmla="*/ 58 w 65"/>
                  <a:gd name="T17" fmla="*/ 16 h 53"/>
                  <a:gd name="T18" fmla="*/ 64 w 65"/>
                  <a:gd name="T19" fmla="*/ 8 h 53"/>
                  <a:gd name="T20" fmla="*/ 63 w 65"/>
                  <a:gd name="T21" fmla="*/ 7 h 53"/>
                  <a:gd name="T22" fmla="*/ 36 w 65"/>
                  <a:gd name="T23" fmla="*/ 0 h 53"/>
                  <a:gd name="T24" fmla="*/ 0 w 65"/>
                  <a:gd name="T25" fmla="*/ 27 h 53"/>
                  <a:gd name="T26" fmla="*/ 36 w 65"/>
                  <a:gd name="T27" fmla="*/ 53 h 53"/>
                  <a:gd name="T28" fmla="*/ 65 w 65"/>
                  <a:gd name="T29" fmla="*/ 45 h 53"/>
                  <a:gd name="T30" fmla="*/ 65 w 65"/>
                  <a:gd name="T31" fmla="*/ 44 h 53"/>
                  <a:gd name="T32" fmla="*/ 65 w 65"/>
                  <a:gd name="T33" fmla="*/ 22 h 53"/>
                  <a:gd name="T34" fmla="*/ 31 w 65"/>
                  <a:gd name="T35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3">
                    <a:moveTo>
                      <a:pt x="31" y="22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1" y="43"/>
                      <a:pt x="44" y="44"/>
                      <a:pt x="36" y="44"/>
                    </a:cubicBezTo>
                    <a:cubicBezTo>
                      <a:pt x="20" y="44"/>
                      <a:pt x="12" y="38"/>
                      <a:pt x="12" y="26"/>
                    </a:cubicBezTo>
                    <a:cubicBezTo>
                      <a:pt x="12" y="15"/>
                      <a:pt x="20" y="9"/>
                      <a:pt x="36" y="9"/>
                    </a:cubicBezTo>
                    <a:cubicBezTo>
                      <a:pt x="48" y="9"/>
                      <a:pt x="53" y="11"/>
                      <a:pt x="57" y="15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57" y="2"/>
                      <a:pt x="48" y="0"/>
                      <a:pt x="36" y="0"/>
                    </a:cubicBezTo>
                    <a:cubicBezTo>
                      <a:pt x="14" y="0"/>
                      <a:pt x="0" y="10"/>
                      <a:pt x="0" y="27"/>
                    </a:cubicBezTo>
                    <a:cubicBezTo>
                      <a:pt x="0" y="43"/>
                      <a:pt x="14" y="53"/>
                      <a:pt x="36" y="53"/>
                    </a:cubicBezTo>
                    <a:cubicBezTo>
                      <a:pt x="49" y="53"/>
                      <a:pt x="58" y="51"/>
                      <a:pt x="65" y="45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22"/>
                      <a:pt x="65" y="22"/>
                      <a:pt x="65" y="22"/>
                    </a:cubicBez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id="{9BC357E5-26B4-4BEC-90F2-277B3308EE9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50675" y="-79375"/>
                <a:ext cx="282575" cy="204788"/>
              </a:xfrm>
              <a:custGeom>
                <a:avLst/>
                <a:gdLst>
                  <a:gd name="T0" fmla="*/ 88 w 178"/>
                  <a:gd name="T1" fmla="*/ 0 h 129"/>
                  <a:gd name="T2" fmla="*/ 0 w 178"/>
                  <a:gd name="T3" fmla="*/ 129 h 129"/>
                  <a:gd name="T4" fmla="*/ 29 w 178"/>
                  <a:gd name="T5" fmla="*/ 129 h 129"/>
                  <a:gd name="T6" fmla="*/ 43 w 178"/>
                  <a:gd name="T7" fmla="*/ 108 h 129"/>
                  <a:gd name="T8" fmla="*/ 133 w 178"/>
                  <a:gd name="T9" fmla="*/ 108 h 129"/>
                  <a:gd name="T10" fmla="*/ 149 w 178"/>
                  <a:gd name="T11" fmla="*/ 129 h 129"/>
                  <a:gd name="T12" fmla="*/ 178 w 178"/>
                  <a:gd name="T13" fmla="*/ 129 h 129"/>
                  <a:gd name="T14" fmla="*/ 88 w 178"/>
                  <a:gd name="T15" fmla="*/ 0 h 129"/>
                  <a:gd name="T16" fmla="*/ 119 w 178"/>
                  <a:gd name="T17" fmla="*/ 87 h 129"/>
                  <a:gd name="T18" fmla="*/ 57 w 178"/>
                  <a:gd name="T19" fmla="*/ 87 h 129"/>
                  <a:gd name="T20" fmla="*/ 88 w 178"/>
                  <a:gd name="T21" fmla="*/ 42 h 129"/>
                  <a:gd name="T22" fmla="*/ 119 w 178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29">
                    <a:moveTo>
                      <a:pt x="88" y="0"/>
                    </a:moveTo>
                    <a:lnTo>
                      <a:pt x="0" y="129"/>
                    </a:lnTo>
                    <a:lnTo>
                      <a:pt x="29" y="129"/>
                    </a:lnTo>
                    <a:lnTo>
                      <a:pt x="43" y="108"/>
                    </a:lnTo>
                    <a:lnTo>
                      <a:pt x="133" y="108"/>
                    </a:lnTo>
                    <a:lnTo>
                      <a:pt x="149" y="129"/>
                    </a:lnTo>
                    <a:lnTo>
                      <a:pt x="178" y="129"/>
                    </a:lnTo>
                    <a:lnTo>
                      <a:pt x="88" y="0"/>
                    </a:lnTo>
                    <a:close/>
                    <a:moveTo>
                      <a:pt x="119" y="87"/>
                    </a:moveTo>
                    <a:lnTo>
                      <a:pt x="57" y="87"/>
                    </a:lnTo>
                    <a:lnTo>
                      <a:pt x="88" y="42"/>
                    </a:lnTo>
                    <a:lnTo>
                      <a:pt x="119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08155424-33C0-4D1C-B4FA-BD3165AF9F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98250" y="-76200"/>
                <a:ext cx="371475" cy="217488"/>
              </a:xfrm>
              <a:custGeom>
                <a:avLst/>
                <a:gdLst>
                  <a:gd name="T0" fmla="*/ 208 w 234"/>
                  <a:gd name="T1" fmla="*/ 5 h 137"/>
                  <a:gd name="T2" fmla="*/ 168 w 234"/>
                  <a:gd name="T3" fmla="*/ 87 h 137"/>
                  <a:gd name="T4" fmla="*/ 116 w 234"/>
                  <a:gd name="T5" fmla="*/ 0 h 137"/>
                  <a:gd name="T6" fmla="*/ 69 w 234"/>
                  <a:gd name="T7" fmla="*/ 87 h 137"/>
                  <a:gd name="T8" fmla="*/ 26 w 234"/>
                  <a:gd name="T9" fmla="*/ 5 h 137"/>
                  <a:gd name="T10" fmla="*/ 0 w 234"/>
                  <a:gd name="T11" fmla="*/ 5 h 137"/>
                  <a:gd name="T12" fmla="*/ 67 w 234"/>
                  <a:gd name="T13" fmla="*/ 137 h 137"/>
                  <a:gd name="T14" fmla="*/ 116 w 234"/>
                  <a:gd name="T15" fmla="*/ 45 h 137"/>
                  <a:gd name="T16" fmla="*/ 171 w 234"/>
                  <a:gd name="T17" fmla="*/ 137 h 137"/>
                  <a:gd name="T18" fmla="*/ 234 w 234"/>
                  <a:gd name="T19" fmla="*/ 5 h 137"/>
                  <a:gd name="T20" fmla="*/ 208 w 234"/>
                  <a:gd name="T21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4" h="137">
                    <a:moveTo>
                      <a:pt x="208" y="5"/>
                    </a:moveTo>
                    <a:lnTo>
                      <a:pt x="168" y="87"/>
                    </a:lnTo>
                    <a:lnTo>
                      <a:pt x="116" y="0"/>
                    </a:lnTo>
                    <a:lnTo>
                      <a:pt x="69" y="87"/>
                    </a:lnTo>
                    <a:lnTo>
                      <a:pt x="26" y="5"/>
                    </a:lnTo>
                    <a:lnTo>
                      <a:pt x="0" y="5"/>
                    </a:lnTo>
                    <a:lnTo>
                      <a:pt x="67" y="137"/>
                    </a:lnTo>
                    <a:lnTo>
                      <a:pt x="116" y="45"/>
                    </a:lnTo>
                    <a:lnTo>
                      <a:pt x="171" y="137"/>
                    </a:lnTo>
                    <a:lnTo>
                      <a:pt x="234" y="5"/>
                    </a:lnTo>
                    <a:lnTo>
                      <a:pt x="208" y="5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749A5B95-3E6F-459A-90A2-D80BDEC5192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36313" y="-79375"/>
                <a:ext cx="280987" cy="204788"/>
              </a:xfrm>
              <a:custGeom>
                <a:avLst/>
                <a:gdLst>
                  <a:gd name="T0" fmla="*/ 87 w 177"/>
                  <a:gd name="T1" fmla="*/ 0 h 129"/>
                  <a:gd name="T2" fmla="*/ 0 w 177"/>
                  <a:gd name="T3" fmla="*/ 129 h 129"/>
                  <a:gd name="T4" fmla="*/ 28 w 177"/>
                  <a:gd name="T5" fmla="*/ 129 h 129"/>
                  <a:gd name="T6" fmla="*/ 43 w 177"/>
                  <a:gd name="T7" fmla="*/ 108 h 129"/>
                  <a:gd name="T8" fmla="*/ 132 w 177"/>
                  <a:gd name="T9" fmla="*/ 108 h 129"/>
                  <a:gd name="T10" fmla="*/ 149 w 177"/>
                  <a:gd name="T11" fmla="*/ 129 h 129"/>
                  <a:gd name="T12" fmla="*/ 177 w 177"/>
                  <a:gd name="T13" fmla="*/ 129 h 129"/>
                  <a:gd name="T14" fmla="*/ 87 w 177"/>
                  <a:gd name="T15" fmla="*/ 0 h 129"/>
                  <a:gd name="T16" fmla="*/ 118 w 177"/>
                  <a:gd name="T17" fmla="*/ 87 h 129"/>
                  <a:gd name="T18" fmla="*/ 57 w 177"/>
                  <a:gd name="T19" fmla="*/ 87 h 129"/>
                  <a:gd name="T20" fmla="*/ 87 w 177"/>
                  <a:gd name="T21" fmla="*/ 42 h 129"/>
                  <a:gd name="T22" fmla="*/ 118 w 177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29">
                    <a:moveTo>
                      <a:pt x="87" y="0"/>
                    </a:moveTo>
                    <a:lnTo>
                      <a:pt x="0" y="129"/>
                    </a:lnTo>
                    <a:lnTo>
                      <a:pt x="28" y="129"/>
                    </a:lnTo>
                    <a:lnTo>
                      <a:pt x="43" y="108"/>
                    </a:lnTo>
                    <a:lnTo>
                      <a:pt x="132" y="108"/>
                    </a:lnTo>
                    <a:lnTo>
                      <a:pt x="149" y="129"/>
                    </a:lnTo>
                    <a:lnTo>
                      <a:pt x="177" y="129"/>
                    </a:lnTo>
                    <a:lnTo>
                      <a:pt x="87" y="0"/>
                    </a:lnTo>
                    <a:close/>
                    <a:moveTo>
                      <a:pt x="118" y="87"/>
                    </a:moveTo>
                    <a:lnTo>
                      <a:pt x="57" y="87"/>
                    </a:lnTo>
                    <a:lnTo>
                      <a:pt x="87" y="42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3" name="Freeform 16">
                <a:extLst>
                  <a:ext uri="{FF2B5EF4-FFF2-40B4-BE49-F238E27FC236}">
                    <a16:creationId xmlns:a16="http://schemas.microsoft.com/office/drawing/2014/main" id="{9C321801-A810-4624-A1C4-92FA0D2E49B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877550" y="-68263"/>
                <a:ext cx="236537" cy="193675"/>
              </a:xfrm>
              <a:custGeom>
                <a:avLst/>
                <a:gdLst>
                  <a:gd name="T0" fmla="*/ 54 w 63"/>
                  <a:gd name="T1" fmla="*/ 25 h 52"/>
                  <a:gd name="T2" fmla="*/ 60 w 63"/>
                  <a:gd name="T3" fmla="*/ 15 h 52"/>
                  <a:gd name="T4" fmla="*/ 35 w 63"/>
                  <a:gd name="T5" fmla="*/ 0 h 52"/>
                  <a:gd name="T6" fmla="*/ 0 w 63"/>
                  <a:gd name="T7" fmla="*/ 0 h 52"/>
                  <a:gd name="T8" fmla="*/ 0 w 63"/>
                  <a:gd name="T9" fmla="*/ 52 h 52"/>
                  <a:gd name="T10" fmla="*/ 35 w 63"/>
                  <a:gd name="T11" fmla="*/ 52 h 52"/>
                  <a:gd name="T12" fmla="*/ 63 w 63"/>
                  <a:gd name="T13" fmla="*/ 37 h 52"/>
                  <a:gd name="T14" fmla="*/ 54 w 63"/>
                  <a:gd name="T15" fmla="*/ 25 h 52"/>
                  <a:gd name="T16" fmla="*/ 34 w 63"/>
                  <a:gd name="T17" fmla="*/ 43 h 52"/>
                  <a:gd name="T18" fmla="*/ 11 w 63"/>
                  <a:gd name="T19" fmla="*/ 43 h 52"/>
                  <a:gd name="T20" fmla="*/ 11 w 63"/>
                  <a:gd name="T21" fmla="*/ 31 h 52"/>
                  <a:gd name="T22" fmla="*/ 34 w 63"/>
                  <a:gd name="T23" fmla="*/ 31 h 52"/>
                  <a:gd name="T24" fmla="*/ 52 w 63"/>
                  <a:gd name="T25" fmla="*/ 37 h 52"/>
                  <a:gd name="T26" fmla="*/ 34 w 63"/>
                  <a:gd name="T27" fmla="*/ 43 h 52"/>
                  <a:gd name="T28" fmla="*/ 11 w 63"/>
                  <a:gd name="T29" fmla="*/ 10 h 52"/>
                  <a:gd name="T30" fmla="*/ 35 w 63"/>
                  <a:gd name="T31" fmla="*/ 10 h 52"/>
                  <a:gd name="T32" fmla="*/ 49 w 63"/>
                  <a:gd name="T33" fmla="*/ 15 h 52"/>
                  <a:gd name="T34" fmla="*/ 35 w 63"/>
                  <a:gd name="T35" fmla="*/ 21 h 52"/>
                  <a:gd name="T36" fmla="*/ 11 w 63"/>
                  <a:gd name="T37" fmla="*/ 21 h 52"/>
                  <a:gd name="T38" fmla="*/ 11 w 63"/>
                  <a:gd name="T3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52">
                    <a:moveTo>
                      <a:pt x="54" y="25"/>
                    </a:moveTo>
                    <a:cubicBezTo>
                      <a:pt x="58" y="23"/>
                      <a:pt x="60" y="20"/>
                      <a:pt x="60" y="15"/>
                    </a:cubicBezTo>
                    <a:cubicBezTo>
                      <a:pt x="60" y="2"/>
                      <a:pt x="48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9" y="52"/>
                      <a:pt x="63" y="51"/>
                      <a:pt x="63" y="37"/>
                    </a:cubicBezTo>
                    <a:cubicBezTo>
                      <a:pt x="63" y="31"/>
                      <a:pt x="60" y="27"/>
                      <a:pt x="54" y="25"/>
                    </a:cubicBezTo>
                    <a:close/>
                    <a:moveTo>
                      <a:pt x="34" y="43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9" y="31"/>
                      <a:pt x="52" y="32"/>
                      <a:pt x="52" y="37"/>
                    </a:cubicBezTo>
                    <a:cubicBezTo>
                      <a:pt x="52" y="42"/>
                      <a:pt x="49" y="43"/>
                      <a:pt x="34" y="43"/>
                    </a:cubicBezTo>
                    <a:close/>
                    <a:moveTo>
                      <a:pt x="11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10"/>
                      <a:pt x="49" y="11"/>
                      <a:pt x="49" y="15"/>
                    </a:cubicBezTo>
                    <a:cubicBezTo>
                      <a:pt x="49" y="20"/>
                      <a:pt x="46" y="21"/>
                      <a:pt x="35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A36AB967-9134-4F24-BA5B-BD2577830B4A}"/>
                </a:ext>
              </a:extLst>
            </p:cNvPr>
            <p:cNvGrpSpPr/>
            <p:nvPr userDrawn="1"/>
          </p:nvGrpSpPr>
          <p:grpSpPr>
            <a:xfrm>
              <a:off x="8529624" y="255032"/>
              <a:ext cx="241929" cy="550656"/>
              <a:chOff x="8529624" y="255032"/>
              <a:chExt cx="241929" cy="550656"/>
            </a:xfrm>
          </p:grpSpPr>
          <p:sp>
            <p:nvSpPr>
              <p:cNvPr id="42" name="Gleichschenkliges Dreieck 41">
                <a:extLst>
                  <a:ext uri="{FF2B5EF4-FFF2-40B4-BE49-F238E27FC236}">
                    <a16:creationId xmlns:a16="http://schemas.microsoft.com/office/drawing/2014/main" id="{FD99610F-584F-45CF-89FA-D5E31CCB8EA4}"/>
                  </a:ext>
                </a:extLst>
              </p:cNvPr>
              <p:cNvSpPr/>
              <p:nvPr/>
            </p:nvSpPr>
            <p:spPr bwMode="gray">
              <a:xfrm rot="16200000">
                <a:off x="8406740" y="597776"/>
                <a:ext cx="330796" cy="85028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  <p:sp>
            <p:nvSpPr>
              <p:cNvPr id="43" name="Gleichschenkliges Dreieck 42">
                <a:extLst>
                  <a:ext uri="{FF2B5EF4-FFF2-40B4-BE49-F238E27FC236}">
                    <a16:creationId xmlns:a16="http://schemas.microsoft.com/office/drawing/2014/main" id="{2F68ECCE-255D-4847-AA63-97EC13FB5DFE}"/>
                  </a:ext>
                </a:extLst>
              </p:cNvPr>
              <p:cNvSpPr/>
              <p:nvPr/>
            </p:nvSpPr>
            <p:spPr bwMode="gray">
              <a:xfrm rot="5400000">
                <a:off x="8425455" y="459589"/>
                <a:ext cx="550656" cy="141541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060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Himmel, Gras, Straße, draußen enthält.&#10;&#10;Automatisch generierte Beschreibung">
            <a:extLst>
              <a:ext uri="{FF2B5EF4-FFF2-40B4-BE49-F238E27FC236}">
                <a16:creationId xmlns:a16="http://schemas.microsoft.com/office/drawing/2014/main" id="{3A57F0C8-139F-4DE3-A74C-E007C24B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5" r="28145"/>
          <a:stretch/>
        </p:blipFill>
        <p:spPr>
          <a:xfrm>
            <a:off x="-2" y="1323662"/>
            <a:ext cx="3261964" cy="4690800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F2B0845C-B9D3-4114-BD29-FC7E93940CF7}"/>
              </a:ext>
            </a:extLst>
          </p:cNvPr>
          <p:cNvSpPr txBox="1">
            <a:spLocks/>
          </p:cNvSpPr>
          <p:nvPr/>
        </p:nvSpPr>
        <p:spPr bwMode="gray">
          <a:xfrm>
            <a:off x="1157855" y="427319"/>
            <a:ext cx="4681183" cy="46454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latin typeface="+mj-lt"/>
                <a:ea typeface="+mj-ea"/>
                <a:cs typeface="+mj-cs"/>
              </a:rPr>
              <a:t>AGE &amp; GENERATION DIVERSITY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81133F2-94EA-4420-9E5C-C5AE5C0DA8D6}"/>
              </a:ext>
            </a:extLst>
          </p:cNvPr>
          <p:cNvGrpSpPr/>
          <p:nvPr/>
        </p:nvGrpSpPr>
        <p:grpSpPr>
          <a:xfrm>
            <a:off x="382851" y="326251"/>
            <a:ext cx="639045" cy="666685"/>
            <a:chOff x="1302909" y="2383814"/>
            <a:chExt cx="639045" cy="666685"/>
          </a:xfrm>
        </p:grpSpPr>
        <p:sp>
          <p:nvSpPr>
            <p:cNvPr id="8" name="Oval 51">
              <a:extLst>
                <a:ext uri="{FF2B5EF4-FFF2-40B4-BE49-F238E27FC236}">
                  <a16:creationId xmlns:a16="http://schemas.microsoft.com/office/drawing/2014/main" id="{897FB6F7-B743-47E3-997C-202A20D149E3}"/>
                </a:ext>
              </a:extLst>
            </p:cNvPr>
            <p:cNvSpPr/>
            <p:nvPr/>
          </p:nvSpPr>
          <p:spPr>
            <a:xfrm>
              <a:off x="1302909" y="2383814"/>
              <a:ext cx="639045" cy="6666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sx="102000" sy="102000" algn="ctr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9" name="Grafik 8" descr="Pflanze">
              <a:extLst>
                <a:ext uri="{FF2B5EF4-FFF2-40B4-BE49-F238E27FC236}">
                  <a16:creationId xmlns:a16="http://schemas.microsoft.com/office/drawing/2014/main" id="{26A5B9ED-8633-49DF-ACD8-998DA0535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38868" y="2525653"/>
              <a:ext cx="367126" cy="383005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AEACCD15-A414-499C-B61F-717F9152ADA3}"/>
              </a:ext>
            </a:extLst>
          </p:cNvPr>
          <p:cNvSpPr txBox="1"/>
          <p:nvPr/>
        </p:nvSpPr>
        <p:spPr>
          <a:xfrm>
            <a:off x="3897578" y="2350345"/>
            <a:ext cx="2730904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AU" sz="1400" b="1" dirty="0"/>
              <a:t>4 Generations 1 Organization: 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9A72D62-2AB2-4C0D-9E44-09EB4EA1258F}"/>
              </a:ext>
            </a:extLst>
          </p:cNvPr>
          <p:cNvSpPr/>
          <p:nvPr/>
        </p:nvSpPr>
        <p:spPr>
          <a:xfrm>
            <a:off x="7011448" y="2786191"/>
            <a:ext cx="4570952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 the hiring process, age is </a:t>
            </a:r>
            <a:r>
              <a:rPr lang="en-US" sz="1400" b="1" dirty="0"/>
              <a:t>no determining factor</a:t>
            </a: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AT" sz="1400" b="1" dirty="0"/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 certain </a:t>
            </a:r>
            <a:r>
              <a:rPr lang="en-US" sz="1400" b="1" dirty="0"/>
              <a:t>age is no prerequisite </a:t>
            </a:r>
            <a:r>
              <a:rPr lang="en-US" sz="1400" dirty="0"/>
              <a:t>for a promotion, education, or training</a:t>
            </a: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 have </a:t>
            </a:r>
            <a:r>
              <a:rPr lang="en-US" sz="1400" b="1" dirty="0"/>
              <a:t>performance-related, age-independent remuneration systems</a:t>
            </a: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 take </a:t>
            </a:r>
            <a:r>
              <a:rPr lang="en-US" sz="1400" b="1" dirty="0"/>
              <a:t>measures to maintain the health </a:t>
            </a:r>
            <a:r>
              <a:rPr lang="en-US" sz="1400" dirty="0"/>
              <a:t>of our employees (e.g., company doctor, company health benefits, sports club)</a:t>
            </a:r>
            <a:endParaRPr lang="en-US" sz="1400" dirty="0">
              <a:cs typeface="Segoe UI"/>
            </a:endParaRP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Our office is equipped with </a:t>
            </a:r>
            <a:r>
              <a:rPr lang="en-US" sz="1400" b="1" dirty="0"/>
              <a:t>ergonomic workstations </a:t>
            </a:r>
            <a:endParaRPr lang="en-US" sz="1400" dirty="0">
              <a:cs typeface="Segoe UI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12C3A25-376F-492A-A9EF-131BB423288E}"/>
              </a:ext>
            </a:extLst>
          </p:cNvPr>
          <p:cNvSpPr txBox="1"/>
          <p:nvPr/>
        </p:nvSpPr>
        <p:spPr>
          <a:xfrm>
            <a:off x="7011448" y="2350345"/>
            <a:ext cx="175807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AU" sz="1400" b="1" dirty="0"/>
              <a:t>Our measures: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FDED14E-6488-431B-B378-D2CE48304AC3}"/>
              </a:ext>
            </a:extLst>
          </p:cNvPr>
          <p:cNvSpPr txBox="1"/>
          <p:nvPr/>
        </p:nvSpPr>
        <p:spPr>
          <a:xfrm>
            <a:off x="4742089" y="2899576"/>
            <a:ext cx="2353586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/>
              <a:t>BOOMER </a:t>
            </a:r>
            <a:br>
              <a:rPr lang="de-DE" sz="1200" b="1" dirty="0"/>
            </a:br>
            <a:r>
              <a:rPr lang="de-DE" sz="900" b="1" dirty="0"/>
              <a:t>1946-1964</a:t>
            </a:r>
            <a:endParaRPr lang="de-AT" sz="1200" b="1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A9E07A0-EC9F-4AB7-B914-62E253B94D5D}"/>
              </a:ext>
            </a:extLst>
          </p:cNvPr>
          <p:cNvSpPr txBox="1"/>
          <p:nvPr/>
        </p:nvSpPr>
        <p:spPr>
          <a:xfrm>
            <a:off x="4742089" y="3446243"/>
            <a:ext cx="2353586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/>
              <a:t>GENERATION X</a:t>
            </a:r>
          </a:p>
          <a:p>
            <a:r>
              <a:rPr lang="de-DE" sz="900" b="1" dirty="0"/>
              <a:t>1965-1980</a:t>
            </a:r>
            <a:endParaRPr lang="de-AT" sz="900" b="1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8ABE5EC-FD63-4363-9149-B4455AC1D1FD}"/>
              </a:ext>
            </a:extLst>
          </p:cNvPr>
          <p:cNvSpPr txBox="1"/>
          <p:nvPr/>
        </p:nvSpPr>
        <p:spPr>
          <a:xfrm>
            <a:off x="4757672" y="3930218"/>
            <a:ext cx="2353586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/>
              <a:t>GENERATION Y</a:t>
            </a:r>
          </a:p>
          <a:p>
            <a:pPr algn="l"/>
            <a:r>
              <a:rPr lang="de-DE" sz="900" b="1" dirty="0"/>
              <a:t>1981-1996</a:t>
            </a:r>
            <a:endParaRPr lang="de-AT" sz="900" b="1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12BC7B4-9EB4-4869-B7B0-9A5F585FDBA2}"/>
              </a:ext>
            </a:extLst>
          </p:cNvPr>
          <p:cNvSpPr txBox="1"/>
          <p:nvPr/>
        </p:nvSpPr>
        <p:spPr>
          <a:xfrm>
            <a:off x="4757672" y="4422092"/>
            <a:ext cx="2353586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/>
              <a:t>GENERATION Z</a:t>
            </a:r>
            <a:br>
              <a:rPr lang="de-DE" sz="1200" b="1" dirty="0"/>
            </a:br>
            <a:r>
              <a:rPr lang="de-DE" sz="900" b="1" dirty="0"/>
              <a:t>1997-2010</a:t>
            </a:r>
            <a:endParaRPr lang="de-AT" sz="900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D65ABBD-700A-48BE-BFD4-C9D91E8196D0}"/>
              </a:ext>
            </a:extLst>
          </p:cNvPr>
          <p:cNvSpPr txBox="1"/>
          <p:nvPr/>
        </p:nvSpPr>
        <p:spPr>
          <a:xfrm>
            <a:off x="3875314" y="2900713"/>
            <a:ext cx="74295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>
                <a:solidFill>
                  <a:srgbClr val="C7920C"/>
                </a:solidFill>
                <a:latin typeface="Century Gothic" panose="020B0502020202020204" pitchFamily="34" charset="0"/>
              </a:rPr>
              <a:t>6%</a:t>
            </a:r>
            <a:endParaRPr lang="de-AT" sz="2000" b="1" dirty="0">
              <a:solidFill>
                <a:srgbClr val="C7920C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FC1213C-387E-4B38-9E36-F18F86BACEFF}"/>
              </a:ext>
            </a:extLst>
          </p:cNvPr>
          <p:cNvSpPr txBox="1"/>
          <p:nvPr/>
        </p:nvSpPr>
        <p:spPr>
          <a:xfrm>
            <a:off x="3875314" y="3387321"/>
            <a:ext cx="74295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>
                <a:solidFill>
                  <a:srgbClr val="C7920C"/>
                </a:solidFill>
                <a:latin typeface="Century Gothic" panose="020B0502020202020204" pitchFamily="34" charset="0"/>
              </a:rPr>
              <a:t>36%</a:t>
            </a:r>
            <a:endParaRPr lang="de-AT" sz="2000" b="1" dirty="0">
              <a:solidFill>
                <a:srgbClr val="C7920C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2CBC83F-CF7A-4C80-9D32-90CD668AC02F}"/>
              </a:ext>
            </a:extLst>
          </p:cNvPr>
          <p:cNvSpPr txBox="1"/>
          <p:nvPr/>
        </p:nvSpPr>
        <p:spPr>
          <a:xfrm>
            <a:off x="3875451" y="3873929"/>
            <a:ext cx="74295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>
                <a:solidFill>
                  <a:srgbClr val="C7920C"/>
                </a:solidFill>
                <a:latin typeface="Century Gothic" panose="020B0502020202020204" pitchFamily="34" charset="0"/>
              </a:rPr>
              <a:t>44%</a:t>
            </a:r>
            <a:endParaRPr lang="de-AT" sz="2000" b="1" dirty="0">
              <a:solidFill>
                <a:srgbClr val="C7920C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2DBB761-A737-4937-AF5C-BDABF21E3568}"/>
              </a:ext>
            </a:extLst>
          </p:cNvPr>
          <p:cNvSpPr txBox="1"/>
          <p:nvPr/>
        </p:nvSpPr>
        <p:spPr>
          <a:xfrm>
            <a:off x="3875314" y="4360537"/>
            <a:ext cx="74295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>
                <a:solidFill>
                  <a:srgbClr val="C7920C"/>
                </a:solidFill>
                <a:latin typeface="Century Gothic" panose="020B0502020202020204" pitchFamily="34" charset="0"/>
              </a:rPr>
              <a:t>15%</a:t>
            </a:r>
            <a:endParaRPr lang="de-AT" sz="2000" b="1" dirty="0">
              <a:solidFill>
                <a:srgbClr val="C7920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4B8893D-4F5D-465E-9254-0F62B385E758}"/>
              </a:ext>
            </a:extLst>
          </p:cNvPr>
          <p:cNvGrpSpPr/>
          <p:nvPr/>
        </p:nvGrpSpPr>
        <p:grpSpPr>
          <a:xfrm>
            <a:off x="10499681" y="255032"/>
            <a:ext cx="1220159" cy="550656"/>
            <a:chOff x="8529624" y="255032"/>
            <a:chExt cx="991220" cy="550656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E0E64FCC-1EE5-43B6-9151-2C9202D3707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97244" y="526216"/>
              <a:ext cx="723600" cy="265186"/>
              <a:chOff x="10863263" y="-79375"/>
              <a:chExt cx="1420812" cy="520700"/>
            </a:xfrm>
          </p:grpSpPr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B2F83C06-E1D1-4BFC-972D-C4D2522CBF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63263" y="185737"/>
                <a:ext cx="242887" cy="203200"/>
              </a:xfrm>
              <a:custGeom>
                <a:avLst/>
                <a:gdLst>
                  <a:gd name="T0" fmla="*/ 36 w 65"/>
                  <a:gd name="T1" fmla="*/ 54 h 54"/>
                  <a:gd name="T2" fmla="*/ 0 w 65"/>
                  <a:gd name="T3" fmla="*/ 27 h 54"/>
                  <a:gd name="T4" fmla="*/ 36 w 65"/>
                  <a:gd name="T5" fmla="*/ 0 h 54"/>
                  <a:gd name="T6" fmla="*/ 63 w 65"/>
                  <a:gd name="T7" fmla="*/ 8 h 54"/>
                  <a:gd name="T8" fmla="*/ 64 w 65"/>
                  <a:gd name="T9" fmla="*/ 8 h 54"/>
                  <a:gd name="T10" fmla="*/ 58 w 65"/>
                  <a:gd name="T11" fmla="*/ 16 h 54"/>
                  <a:gd name="T12" fmla="*/ 57 w 65"/>
                  <a:gd name="T13" fmla="*/ 15 h 54"/>
                  <a:gd name="T14" fmla="*/ 36 w 65"/>
                  <a:gd name="T15" fmla="*/ 9 h 54"/>
                  <a:gd name="T16" fmla="*/ 12 w 65"/>
                  <a:gd name="T17" fmla="*/ 27 h 54"/>
                  <a:gd name="T18" fmla="*/ 36 w 65"/>
                  <a:gd name="T19" fmla="*/ 45 h 54"/>
                  <a:gd name="T20" fmla="*/ 55 w 65"/>
                  <a:gd name="T21" fmla="*/ 40 h 54"/>
                  <a:gd name="T22" fmla="*/ 55 w 65"/>
                  <a:gd name="T23" fmla="*/ 32 h 54"/>
                  <a:gd name="T24" fmla="*/ 31 w 65"/>
                  <a:gd name="T25" fmla="*/ 32 h 54"/>
                  <a:gd name="T26" fmla="*/ 31 w 65"/>
                  <a:gd name="T27" fmla="*/ 23 h 54"/>
                  <a:gd name="T28" fmla="*/ 65 w 65"/>
                  <a:gd name="T29" fmla="*/ 23 h 54"/>
                  <a:gd name="T30" fmla="*/ 65 w 65"/>
                  <a:gd name="T31" fmla="*/ 45 h 54"/>
                  <a:gd name="T32" fmla="*/ 65 w 65"/>
                  <a:gd name="T33" fmla="*/ 45 h 54"/>
                  <a:gd name="T34" fmla="*/ 36 w 65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4">
                    <a:moveTo>
                      <a:pt x="36" y="54"/>
                    </a:moveTo>
                    <a:cubicBezTo>
                      <a:pt x="14" y="54"/>
                      <a:pt x="0" y="44"/>
                      <a:pt x="0" y="27"/>
                    </a:cubicBezTo>
                    <a:cubicBezTo>
                      <a:pt x="0" y="10"/>
                      <a:pt x="14" y="0"/>
                      <a:pt x="36" y="0"/>
                    </a:cubicBezTo>
                    <a:cubicBezTo>
                      <a:pt x="48" y="0"/>
                      <a:pt x="57" y="2"/>
                      <a:pt x="63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3" y="11"/>
                      <a:pt x="48" y="9"/>
                      <a:pt x="36" y="9"/>
                    </a:cubicBezTo>
                    <a:cubicBezTo>
                      <a:pt x="20" y="9"/>
                      <a:pt x="12" y="15"/>
                      <a:pt x="12" y="27"/>
                    </a:cubicBezTo>
                    <a:cubicBezTo>
                      <a:pt x="12" y="39"/>
                      <a:pt x="19" y="45"/>
                      <a:pt x="36" y="45"/>
                    </a:cubicBezTo>
                    <a:cubicBezTo>
                      <a:pt x="44" y="45"/>
                      <a:pt x="51" y="43"/>
                      <a:pt x="55" y="4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58" y="51"/>
                      <a:pt x="49" y="54"/>
                      <a:pt x="36" y="54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1938415F-5229-497E-9DBA-062DB60255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58538" y="238125"/>
                <a:ext cx="128587" cy="146050"/>
              </a:xfrm>
              <a:custGeom>
                <a:avLst/>
                <a:gdLst>
                  <a:gd name="T0" fmla="*/ 10 w 34"/>
                  <a:gd name="T1" fmla="*/ 39 h 39"/>
                  <a:gd name="T2" fmla="*/ 0 w 34"/>
                  <a:gd name="T3" fmla="*/ 39 h 39"/>
                  <a:gd name="T4" fmla="*/ 0 w 34"/>
                  <a:gd name="T5" fmla="*/ 1 h 39"/>
                  <a:gd name="T6" fmla="*/ 10 w 34"/>
                  <a:gd name="T7" fmla="*/ 1 h 39"/>
                  <a:gd name="T8" fmla="*/ 10 w 34"/>
                  <a:gd name="T9" fmla="*/ 5 h 39"/>
                  <a:gd name="T10" fmla="*/ 32 w 34"/>
                  <a:gd name="T11" fmla="*/ 0 h 39"/>
                  <a:gd name="T12" fmla="*/ 34 w 34"/>
                  <a:gd name="T13" fmla="*/ 0 h 39"/>
                  <a:gd name="T14" fmla="*/ 34 w 34"/>
                  <a:gd name="T15" fmla="*/ 10 h 39"/>
                  <a:gd name="T16" fmla="*/ 32 w 34"/>
                  <a:gd name="T17" fmla="*/ 10 h 39"/>
                  <a:gd name="T18" fmla="*/ 10 w 34"/>
                  <a:gd name="T19" fmla="*/ 14 h 39"/>
                  <a:gd name="T20" fmla="*/ 10 w 34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1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2"/>
                      <a:pt x="23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2" y="9"/>
                      <a:pt x="16" y="10"/>
                      <a:pt x="10" y="14"/>
                    </a:cubicBez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B9A29BD5-D69D-49AA-80FF-FD59AE25F04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04588" y="238125"/>
                <a:ext cx="211137" cy="150813"/>
              </a:xfrm>
              <a:custGeom>
                <a:avLst/>
                <a:gdLst>
                  <a:gd name="T0" fmla="*/ 28 w 56"/>
                  <a:gd name="T1" fmla="*/ 40 h 40"/>
                  <a:gd name="T2" fmla="*/ 0 w 56"/>
                  <a:gd name="T3" fmla="*/ 20 h 40"/>
                  <a:gd name="T4" fmla="*/ 28 w 56"/>
                  <a:gd name="T5" fmla="*/ 0 h 40"/>
                  <a:gd name="T6" fmla="*/ 56 w 56"/>
                  <a:gd name="T7" fmla="*/ 20 h 40"/>
                  <a:gd name="T8" fmla="*/ 28 w 56"/>
                  <a:gd name="T9" fmla="*/ 40 h 40"/>
                  <a:gd name="T10" fmla="*/ 28 w 56"/>
                  <a:gd name="T11" fmla="*/ 8 h 40"/>
                  <a:gd name="T12" fmla="*/ 11 w 56"/>
                  <a:gd name="T13" fmla="*/ 20 h 40"/>
                  <a:gd name="T14" fmla="*/ 28 w 56"/>
                  <a:gd name="T15" fmla="*/ 31 h 40"/>
                  <a:gd name="T16" fmla="*/ 45 w 56"/>
                  <a:gd name="T17" fmla="*/ 20 h 40"/>
                  <a:gd name="T18" fmla="*/ 28 w 56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28" y="40"/>
                    </a:moveTo>
                    <a:cubicBezTo>
                      <a:pt x="12" y="40"/>
                      <a:pt x="0" y="32"/>
                      <a:pt x="0" y="20"/>
                    </a:cubicBezTo>
                    <a:cubicBezTo>
                      <a:pt x="0" y="8"/>
                      <a:pt x="12" y="0"/>
                      <a:pt x="28" y="0"/>
                    </a:cubicBezTo>
                    <a:cubicBezTo>
                      <a:pt x="45" y="0"/>
                      <a:pt x="56" y="8"/>
                      <a:pt x="56" y="20"/>
                    </a:cubicBezTo>
                    <a:cubicBezTo>
                      <a:pt x="56" y="32"/>
                      <a:pt x="45" y="40"/>
                      <a:pt x="28" y="40"/>
                    </a:cubicBezTo>
                    <a:close/>
                    <a:moveTo>
                      <a:pt x="28" y="8"/>
                    </a:moveTo>
                    <a:cubicBezTo>
                      <a:pt x="20" y="8"/>
                      <a:pt x="11" y="10"/>
                      <a:pt x="11" y="20"/>
                    </a:cubicBezTo>
                    <a:cubicBezTo>
                      <a:pt x="11" y="29"/>
                      <a:pt x="20" y="31"/>
                      <a:pt x="28" y="31"/>
                    </a:cubicBezTo>
                    <a:cubicBezTo>
                      <a:pt x="36" y="31"/>
                      <a:pt x="45" y="29"/>
                      <a:pt x="45" y="20"/>
                    </a:cubicBezTo>
                    <a:cubicBezTo>
                      <a:pt x="45" y="10"/>
                      <a:pt x="35" y="8"/>
                      <a:pt x="28" y="8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96386295-F685-4525-8F18-DEFB7E8D3C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2238" y="242887"/>
                <a:ext cx="187325" cy="146050"/>
              </a:xfrm>
              <a:custGeom>
                <a:avLst/>
                <a:gdLst>
                  <a:gd name="T0" fmla="*/ 18 w 50"/>
                  <a:gd name="T1" fmla="*/ 39 h 39"/>
                  <a:gd name="T2" fmla="*/ 0 w 50"/>
                  <a:gd name="T3" fmla="*/ 22 h 39"/>
                  <a:gd name="T4" fmla="*/ 0 w 50"/>
                  <a:gd name="T5" fmla="*/ 0 h 39"/>
                  <a:gd name="T6" fmla="*/ 11 w 50"/>
                  <a:gd name="T7" fmla="*/ 0 h 39"/>
                  <a:gd name="T8" fmla="*/ 11 w 50"/>
                  <a:gd name="T9" fmla="*/ 22 h 39"/>
                  <a:gd name="T10" fmla="*/ 20 w 50"/>
                  <a:gd name="T11" fmla="*/ 30 h 39"/>
                  <a:gd name="T12" fmla="*/ 39 w 50"/>
                  <a:gd name="T13" fmla="*/ 26 h 39"/>
                  <a:gd name="T14" fmla="*/ 39 w 50"/>
                  <a:gd name="T15" fmla="*/ 0 h 39"/>
                  <a:gd name="T16" fmla="*/ 50 w 50"/>
                  <a:gd name="T17" fmla="*/ 0 h 39"/>
                  <a:gd name="T18" fmla="*/ 50 w 50"/>
                  <a:gd name="T19" fmla="*/ 38 h 39"/>
                  <a:gd name="T20" fmla="*/ 39 w 50"/>
                  <a:gd name="T21" fmla="*/ 38 h 39"/>
                  <a:gd name="T22" fmla="*/ 39 w 50"/>
                  <a:gd name="T23" fmla="*/ 34 h 39"/>
                  <a:gd name="T24" fmla="*/ 18 w 5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9">
                    <a:moveTo>
                      <a:pt x="18" y="39"/>
                    </a:moveTo>
                    <a:cubicBezTo>
                      <a:pt x="6" y="39"/>
                      <a:pt x="0" y="33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8"/>
                      <a:pt x="13" y="30"/>
                      <a:pt x="20" y="30"/>
                    </a:cubicBezTo>
                    <a:cubicBezTo>
                      <a:pt x="28" y="30"/>
                      <a:pt x="33" y="28"/>
                      <a:pt x="39" y="2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4" y="36"/>
                      <a:pt x="27" y="39"/>
                      <a:pt x="18" y="39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2E971C61-7779-4207-B80D-FD70BA6E4B5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88775" y="238125"/>
                <a:ext cx="198437" cy="203200"/>
              </a:xfrm>
              <a:custGeom>
                <a:avLst/>
                <a:gdLst>
                  <a:gd name="T0" fmla="*/ 11 w 53"/>
                  <a:gd name="T1" fmla="*/ 54 h 54"/>
                  <a:gd name="T2" fmla="*/ 0 w 53"/>
                  <a:gd name="T3" fmla="*/ 54 h 54"/>
                  <a:gd name="T4" fmla="*/ 0 w 53"/>
                  <a:gd name="T5" fmla="*/ 1 h 54"/>
                  <a:gd name="T6" fmla="*/ 10 w 53"/>
                  <a:gd name="T7" fmla="*/ 1 h 54"/>
                  <a:gd name="T8" fmla="*/ 10 w 53"/>
                  <a:gd name="T9" fmla="*/ 4 h 54"/>
                  <a:gd name="T10" fmla="*/ 29 w 53"/>
                  <a:gd name="T11" fmla="*/ 0 h 54"/>
                  <a:gd name="T12" fmla="*/ 53 w 53"/>
                  <a:gd name="T13" fmla="*/ 20 h 54"/>
                  <a:gd name="T14" fmla="*/ 29 w 53"/>
                  <a:gd name="T15" fmla="*/ 40 h 54"/>
                  <a:gd name="T16" fmla="*/ 11 w 53"/>
                  <a:gd name="T17" fmla="*/ 36 h 54"/>
                  <a:gd name="T18" fmla="*/ 11 w 53"/>
                  <a:gd name="T19" fmla="*/ 54 h 54"/>
                  <a:gd name="T20" fmla="*/ 11 w 53"/>
                  <a:gd name="T21" fmla="*/ 27 h 54"/>
                  <a:gd name="T22" fmla="*/ 28 w 53"/>
                  <a:gd name="T23" fmla="*/ 31 h 54"/>
                  <a:gd name="T24" fmla="*/ 42 w 53"/>
                  <a:gd name="T25" fmla="*/ 20 h 54"/>
                  <a:gd name="T26" fmla="*/ 28 w 53"/>
                  <a:gd name="T27" fmla="*/ 8 h 54"/>
                  <a:gd name="T28" fmla="*/ 11 w 53"/>
                  <a:gd name="T29" fmla="*/ 12 h 54"/>
                  <a:gd name="T30" fmla="*/ 11 w 53"/>
                  <a:gd name="T3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4">
                    <a:moveTo>
                      <a:pt x="11" y="54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2"/>
                      <a:pt x="21" y="0"/>
                      <a:pt x="29" y="0"/>
                    </a:cubicBezTo>
                    <a:cubicBezTo>
                      <a:pt x="43" y="0"/>
                      <a:pt x="53" y="8"/>
                      <a:pt x="53" y="20"/>
                    </a:cubicBezTo>
                    <a:cubicBezTo>
                      <a:pt x="53" y="32"/>
                      <a:pt x="43" y="40"/>
                      <a:pt x="29" y="40"/>
                    </a:cubicBezTo>
                    <a:cubicBezTo>
                      <a:pt x="21" y="40"/>
                      <a:pt x="16" y="38"/>
                      <a:pt x="11" y="36"/>
                    </a:cubicBezTo>
                    <a:lnTo>
                      <a:pt x="11" y="54"/>
                    </a:lnTo>
                    <a:close/>
                    <a:moveTo>
                      <a:pt x="11" y="27"/>
                    </a:moveTo>
                    <a:cubicBezTo>
                      <a:pt x="17" y="30"/>
                      <a:pt x="21" y="31"/>
                      <a:pt x="28" y="31"/>
                    </a:cubicBezTo>
                    <a:cubicBezTo>
                      <a:pt x="33" y="31"/>
                      <a:pt x="42" y="30"/>
                      <a:pt x="42" y="20"/>
                    </a:cubicBezTo>
                    <a:cubicBezTo>
                      <a:pt x="42" y="10"/>
                      <a:pt x="33" y="8"/>
                      <a:pt x="28" y="8"/>
                    </a:cubicBezTo>
                    <a:cubicBezTo>
                      <a:pt x="20" y="8"/>
                      <a:pt x="17" y="10"/>
                      <a:pt x="11" y="12"/>
                    </a:cubicBez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33B95DBA-E965-415A-808B-6F526DBE09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39600" y="-68263"/>
                <a:ext cx="244475" cy="198438"/>
              </a:xfrm>
              <a:custGeom>
                <a:avLst/>
                <a:gdLst>
                  <a:gd name="T0" fmla="*/ 31 w 65"/>
                  <a:gd name="T1" fmla="*/ 22 h 53"/>
                  <a:gd name="T2" fmla="*/ 31 w 65"/>
                  <a:gd name="T3" fmla="*/ 32 h 53"/>
                  <a:gd name="T4" fmla="*/ 55 w 65"/>
                  <a:gd name="T5" fmla="*/ 32 h 53"/>
                  <a:gd name="T6" fmla="*/ 55 w 65"/>
                  <a:gd name="T7" fmla="*/ 40 h 53"/>
                  <a:gd name="T8" fmla="*/ 36 w 65"/>
                  <a:gd name="T9" fmla="*/ 44 h 53"/>
                  <a:gd name="T10" fmla="*/ 12 w 65"/>
                  <a:gd name="T11" fmla="*/ 26 h 53"/>
                  <a:gd name="T12" fmla="*/ 36 w 65"/>
                  <a:gd name="T13" fmla="*/ 9 h 53"/>
                  <a:gd name="T14" fmla="*/ 57 w 65"/>
                  <a:gd name="T15" fmla="*/ 15 h 53"/>
                  <a:gd name="T16" fmla="*/ 58 w 65"/>
                  <a:gd name="T17" fmla="*/ 16 h 53"/>
                  <a:gd name="T18" fmla="*/ 64 w 65"/>
                  <a:gd name="T19" fmla="*/ 8 h 53"/>
                  <a:gd name="T20" fmla="*/ 63 w 65"/>
                  <a:gd name="T21" fmla="*/ 7 h 53"/>
                  <a:gd name="T22" fmla="*/ 36 w 65"/>
                  <a:gd name="T23" fmla="*/ 0 h 53"/>
                  <a:gd name="T24" fmla="*/ 0 w 65"/>
                  <a:gd name="T25" fmla="*/ 27 h 53"/>
                  <a:gd name="T26" fmla="*/ 36 w 65"/>
                  <a:gd name="T27" fmla="*/ 53 h 53"/>
                  <a:gd name="T28" fmla="*/ 65 w 65"/>
                  <a:gd name="T29" fmla="*/ 45 h 53"/>
                  <a:gd name="T30" fmla="*/ 65 w 65"/>
                  <a:gd name="T31" fmla="*/ 44 h 53"/>
                  <a:gd name="T32" fmla="*/ 65 w 65"/>
                  <a:gd name="T33" fmla="*/ 22 h 53"/>
                  <a:gd name="T34" fmla="*/ 31 w 65"/>
                  <a:gd name="T35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3">
                    <a:moveTo>
                      <a:pt x="31" y="22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1" y="43"/>
                      <a:pt x="44" y="44"/>
                      <a:pt x="36" y="44"/>
                    </a:cubicBezTo>
                    <a:cubicBezTo>
                      <a:pt x="20" y="44"/>
                      <a:pt x="12" y="38"/>
                      <a:pt x="12" y="26"/>
                    </a:cubicBezTo>
                    <a:cubicBezTo>
                      <a:pt x="12" y="15"/>
                      <a:pt x="20" y="9"/>
                      <a:pt x="36" y="9"/>
                    </a:cubicBezTo>
                    <a:cubicBezTo>
                      <a:pt x="48" y="9"/>
                      <a:pt x="53" y="11"/>
                      <a:pt x="57" y="15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57" y="2"/>
                      <a:pt x="48" y="0"/>
                      <a:pt x="36" y="0"/>
                    </a:cubicBezTo>
                    <a:cubicBezTo>
                      <a:pt x="14" y="0"/>
                      <a:pt x="0" y="10"/>
                      <a:pt x="0" y="27"/>
                    </a:cubicBezTo>
                    <a:cubicBezTo>
                      <a:pt x="0" y="43"/>
                      <a:pt x="14" y="53"/>
                      <a:pt x="36" y="53"/>
                    </a:cubicBezTo>
                    <a:cubicBezTo>
                      <a:pt x="49" y="53"/>
                      <a:pt x="58" y="51"/>
                      <a:pt x="65" y="45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22"/>
                      <a:pt x="65" y="22"/>
                      <a:pt x="65" y="22"/>
                    </a:cubicBez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5E564363-66AA-4695-9A79-5528DFAD94A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50675" y="-79375"/>
                <a:ext cx="282575" cy="204788"/>
              </a:xfrm>
              <a:custGeom>
                <a:avLst/>
                <a:gdLst>
                  <a:gd name="T0" fmla="*/ 88 w 178"/>
                  <a:gd name="T1" fmla="*/ 0 h 129"/>
                  <a:gd name="T2" fmla="*/ 0 w 178"/>
                  <a:gd name="T3" fmla="*/ 129 h 129"/>
                  <a:gd name="T4" fmla="*/ 29 w 178"/>
                  <a:gd name="T5" fmla="*/ 129 h 129"/>
                  <a:gd name="T6" fmla="*/ 43 w 178"/>
                  <a:gd name="T7" fmla="*/ 108 h 129"/>
                  <a:gd name="T8" fmla="*/ 133 w 178"/>
                  <a:gd name="T9" fmla="*/ 108 h 129"/>
                  <a:gd name="T10" fmla="*/ 149 w 178"/>
                  <a:gd name="T11" fmla="*/ 129 h 129"/>
                  <a:gd name="T12" fmla="*/ 178 w 178"/>
                  <a:gd name="T13" fmla="*/ 129 h 129"/>
                  <a:gd name="T14" fmla="*/ 88 w 178"/>
                  <a:gd name="T15" fmla="*/ 0 h 129"/>
                  <a:gd name="T16" fmla="*/ 119 w 178"/>
                  <a:gd name="T17" fmla="*/ 87 h 129"/>
                  <a:gd name="T18" fmla="*/ 57 w 178"/>
                  <a:gd name="T19" fmla="*/ 87 h 129"/>
                  <a:gd name="T20" fmla="*/ 88 w 178"/>
                  <a:gd name="T21" fmla="*/ 42 h 129"/>
                  <a:gd name="T22" fmla="*/ 119 w 178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29">
                    <a:moveTo>
                      <a:pt x="88" y="0"/>
                    </a:moveTo>
                    <a:lnTo>
                      <a:pt x="0" y="129"/>
                    </a:lnTo>
                    <a:lnTo>
                      <a:pt x="29" y="129"/>
                    </a:lnTo>
                    <a:lnTo>
                      <a:pt x="43" y="108"/>
                    </a:lnTo>
                    <a:lnTo>
                      <a:pt x="133" y="108"/>
                    </a:lnTo>
                    <a:lnTo>
                      <a:pt x="149" y="129"/>
                    </a:lnTo>
                    <a:lnTo>
                      <a:pt x="178" y="129"/>
                    </a:lnTo>
                    <a:lnTo>
                      <a:pt x="88" y="0"/>
                    </a:lnTo>
                    <a:close/>
                    <a:moveTo>
                      <a:pt x="119" y="87"/>
                    </a:moveTo>
                    <a:lnTo>
                      <a:pt x="57" y="87"/>
                    </a:lnTo>
                    <a:lnTo>
                      <a:pt x="88" y="42"/>
                    </a:lnTo>
                    <a:lnTo>
                      <a:pt x="119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B4AF2BA4-FA92-4FEF-A05C-94335FECD5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98250" y="-76200"/>
                <a:ext cx="371475" cy="217488"/>
              </a:xfrm>
              <a:custGeom>
                <a:avLst/>
                <a:gdLst>
                  <a:gd name="T0" fmla="*/ 208 w 234"/>
                  <a:gd name="T1" fmla="*/ 5 h 137"/>
                  <a:gd name="T2" fmla="*/ 168 w 234"/>
                  <a:gd name="T3" fmla="*/ 87 h 137"/>
                  <a:gd name="T4" fmla="*/ 116 w 234"/>
                  <a:gd name="T5" fmla="*/ 0 h 137"/>
                  <a:gd name="T6" fmla="*/ 69 w 234"/>
                  <a:gd name="T7" fmla="*/ 87 h 137"/>
                  <a:gd name="T8" fmla="*/ 26 w 234"/>
                  <a:gd name="T9" fmla="*/ 5 h 137"/>
                  <a:gd name="T10" fmla="*/ 0 w 234"/>
                  <a:gd name="T11" fmla="*/ 5 h 137"/>
                  <a:gd name="T12" fmla="*/ 67 w 234"/>
                  <a:gd name="T13" fmla="*/ 137 h 137"/>
                  <a:gd name="T14" fmla="*/ 116 w 234"/>
                  <a:gd name="T15" fmla="*/ 45 h 137"/>
                  <a:gd name="T16" fmla="*/ 171 w 234"/>
                  <a:gd name="T17" fmla="*/ 137 h 137"/>
                  <a:gd name="T18" fmla="*/ 234 w 234"/>
                  <a:gd name="T19" fmla="*/ 5 h 137"/>
                  <a:gd name="T20" fmla="*/ 208 w 234"/>
                  <a:gd name="T21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4" h="137">
                    <a:moveTo>
                      <a:pt x="208" y="5"/>
                    </a:moveTo>
                    <a:lnTo>
                      <a:pt x="168" y="87"/>
                    </a:lnTo>
                    <a:lnTo>
                      <a:pt x="116" y="0"/>
                    </a:lnTo>
                    <a:lnTo>
                      <a:pt x="69" y="87"/>
                    </a:lnTo>
                    <a:lnTo>
                      <a:pt x="26" y="5"/>
                    </a:lnTo>
                    <a:lnTo>
                      <a:pt x="0" y="5"/>
                    </a:lnTo>
                    <a:lnTo>
                      <a:pt x="67" y="137"/>
                    </a:lnTo>
                    <a:lnTo>
                      <a:pt x="116" y="45"/>
                    </a:lnTo>
                    <a:lnTo>
                      <a:pt x="171" y="137"/>
                    </a:lnTo>
                    <a:lnTo>
                      <a:pt x="234" y="5"/>
                    </a:lnTo>
                    <a:lnTo>
                      <a:pt x="208" y="5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B6905ED2-0280-4422-9F6D-1D86D4F3282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36313" y="-79375"/>
                <a:ext cx="280987" cy="204788"/>
              </a:xfrm>
              <a:custGeom>
                <a:avLst/>
                <a:gdLst>
                  <a:gd name="T0" fmla="*/ 87 w 177"/>
                  <a:gd name="T1" fmla="*/ 0 h 129"/>
                  <a:gd name="T2" fmla="*/ 0 w 177"/>
                  <a:gd name="T3" fmla="*/ 129 h 129"/>
                  <a:gd name="T4" fmla="*/ 28 w 177"/>
                  <a:gd name="T5" fmla="*/ 129 h 129"/>
                  <a:gd name="T6" fmla="*/ 43 w 177"/>
                  <a:gd name="T7" fmla="*/ 108 h 129"/>
                  <a:gd name="T8" fmla="*/ 132 w 177"/>
                  <a:gd name="T9" fmla="*/ 108 h 129"/>
                  <a:gd name="T10" fmla="*/ 149 w 177"/>
                  <a:gd name="T11" fmla="*/ 129 h 129"/>
                  <a:gd name="T12" fmla="*/ 177 w 177"/>
                  <a:gd name="T13" fmla="*/ 129 h 129"/>
                  <a:gd name="T14" fmla="*/ 87 w 177"/>
                  <a:gd name="T15" fmla="*/ 0 h 129"/>
                  <a:gd name="T16" fmla="*/ 118 w 177"/>
                  <a:gd name="T17" fmla="*/ 87 h 129"/>
                  <a:gd name="T18" fmla="*/ 57 w 177"/>
                  <a:gd name="T19" fmla="*/ 87 h 129"/>
                  <a:gd name="T20" fmla="*/ 87 w 177"/>
                  <a:gd name="T21" fmla="*/ 42 h 129"/>
                  <a:gd name="T22" fmla="*/ 118 w 177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29">
                    <a:moveTo>
                      <a:pt x="87" y="0"/>
                    </a:moveTo>
                    <a:lnTo>
                      <a:pt x="0" y="129"/>
                    </a:lnTo>
                    <a:lnTo>
                      <a:pt x="28" y="129"/>
                    </a:lnTo>
                    <a:lnTo>
                      <a:pt x="43" y="108"/>
                    </a:lnTo>
                    <a:lnTo>
                      <a:pt x="132" y="108"/>
                    </a:lnTo>
                    <a:lnTo>
                      <a:pt x="149" y="129"/>
                    </a:lnTo>
                    <a:lnTo>
                      <a:pt x="177" y="129"/>
                    </a:lnTo>
                    <a:lnTo>
                      <a:pt x="87" y="0"/>
                    </a:lnTo>
                    <a:close/>
                    <a:moveTo>
                      <a:pt x="118" y="87"/>
                    </a:moveTo>
                    <a:lnTo>
                      <a:pt x="57" y="87"/>
                    </a:lnTo>
                    <a:lnTo>
                      <a:pt x="87" y="42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139D276F-05A4-42E4-AF7F-9B6ED0A21CB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877550" y="-68263"/>
                <a:ext cx="236537" cy="193675"/>
              </a:xfrm>
              <a:custGeom>
                <a:avLst/>
                <a:gdLst>
                  <a:gd name="T0" fmla="*/ 54 w 63"/>
                  <a:gd name="T1" fmla="*/ 25 h 52"/>
                  <a:gd name="T2" fmla="*/ 60 w 63"/>
                  <a:gd name="T3" fmla="*/ 15 h 52"/>
                  <a:gd name="T4" fmla="*/ 35 w 63"/>
                  <a:gd name="T5" fmla="*/ 0 h 52"/>
                  <a:gd name="T6" fmla="*/ 0 w 63"/>
                  <a:gd name="T7" fmla="*/ 0 h 52"/>
                  <a:gd name="T8" fmla="*/ 0 w 63"/>
                  <a:gd name="T9" fmla="*/ 52 h 52"/>
                  <a:gd name="T10" fmla="*/ 35 w 63"/>
                  <a:gd name="T11" fmla="*/ 52 h 52"/>
                  <a:gd name="T12" fmla="*/ 63 w 63"/>
                  <a:gd name="T13" fmla="*/ 37 h 52"/>
                  <a:gd name="T14" fmla="*/ 54 w 63"/>
                  <a:gd name="T15" fmla="*/ 25 h 52"/>
                  <a:gd name="T16" fmla="*/ 34 w 63"/>
                  <a:gd name="T17" fmla="*/ 43 h 52"/>
                  <a:gd name="T18" fmla="*/ 11 w 63"/>
                  <a:gd name="T19" fmla="*/ 43 h 52"/>
                  <a:gd name="T20" fmla="*/ 11 w 63"/>
                  <a:gd name="T21" fmla="*/ 31 h 52"/>
                  <a:gd name="T22" fmla="*/ 34 w 63"/>
                  <a:gd name="T23" fmla="*/ 31 h 52"/>
                  <a:gd name="T24" fmla="*/ 52 w 63"/>
                  <a:gd name="T25" fmla="*/ 37 h 52"/>
                  <a:gd name="T26" fmla="*/ 34 w 63"/>
                  <a:gd name="T27" fmla="*/ 43 h 52"/>
                  <a:gd name="T28" fmla="*/ 11 w 63"/>
                  <a:gd name="T29" fmla="*/ 10 h 52"/>
                  <a:gd name="T30" fmla="*/ 35 w 63"/>
                  <a:gd name="T31" fmla="*/ 10 h 52"/>
                  <a:gd name="T32" fmla="*/ 49 w 63"/>
                  <a:gd name="T33" fmla="*/ 15 h 52"/>
                  <a:gd name="T34" fmla="*/ 35 w 63"/>
                  <a:gd name="T35" fmla="*/ 21 h 52"/>
                  <a:gd name="T36" fmla="*/ 11 w 63"/>
                  <a:gd name="T37" fmla="*/ 21 h 52"/>
                  <a:gd name="T38" fmla="*/ 11 w 63"/>
                  <a:gd name="T3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52">
                    <a:moveTo>
                      <a:pt x="54" y="25"/>
                    </a:moveTo>
                    <a:cubicBezTo>
                      <a:pt x="58" y="23"/>
                      <a:pt x="60" y="20"/>
                      <a:pt x="60" y="15"/>
                    </a:cubicBezTo>
                    <a:cubicBezTo>
                      <a:pt x="60" y="2"/>
                      <a:pt x="48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9" y="52"/>
                      <a:pt x="63" y="51"/>
                      <a:pt x="63" y="37"/>
                    </a:cubicBezTo>
                    <a:cubicBezTo>
                      <a:pt x="63" y="31"/>
                      <a:pt x="60" y="27"/>
                      <a:pt x="54" y="25"/>
                    </a:cubicBezTo>
                    <a:close/>
                    <a:moveTo>
                      <a:pt x="34" y="43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9" y="31"/>
                      <a:pt x="52" y="32"/>
                      <a:pt x="52" y="37"/>
                    </a:cubicBezTo>
                    <a:cubicBezTo>
                      <a:pt x="52" y="42"/>
                      <a:pt x="49" y="43"/>
                      <a:pt x="34" y="43"/>
                    </a:cubicBezTo>
                    <a:close/>
                    <a:moveTo>
                      <a:pt x="11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10"/>
                      <a:pt x="49" y="11"/>
                      <a:pt x="49" y="15"/>
                    </a:cubicBezTo>
                    <a:cubicBezTo>
                      <a:pt x="49" y="20"/>
                      <a:pt x="46" y="21"/>
                      <a:pt x="35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E3CD10D7-7EF0-4340-AF67-2E811B212482}"/>
                </a:ext>
              </a:extLst>
            </p:cNvPr>
            <p:cNvGrpSpPr/>
            <p:nvPr userDrawn="1"/>
          </p:nvGrpSpPr>
          <p:grpSpPr>
            <a:xfrm>
              <a:off x="8529624" y="255032"/>
              <a:ext cx="241929" cy="550656"/>
              <a:chOff x="8529624" y="255032"/>
              <a:chExt cx="241929" cy="550656"/>
            </a:xfrm>
          </p:grpSpPr>
          <p:sp>
            <p:nvSpPr>
              <p:cNvPr id="27" name="Gleichschenkliges Dreieck 26">
                <a:extLst>
                  <a:ext uri="{FF2B5EF4-FFF2-40B4-BE49-F238E27FC236}">
                    <a16:creationId xmlns:a16="http://schemas.microsoft.com/office/drawing/2014/main" id="{16D61FAE-6965-43C5-B54A-F12064DC23E8}"/>
                  </a:ext>
                </a:extLst>
              </p:cNvPr>
              <p:cNvSpPr/>
              <p:nvPr/>
            </p:nvSpPr>
            <p:spPr bwMode="gray">
              <a:xfrm rot="16200000">
                <a:off x="8406740" y="597776"/>
                <a:ext cx="330796" cy="85028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  <p:sp>
            <p:nvSpPr>
              <p:cNvPr id="28" name="Gleichschenkliges Dreieck 27">
                <a:extLst>
                  <a:ext uri="{FF2B5EF4-FFF2-40B4-BE49-F238E27FC236}">
                    <a16:creationId xmlns:a16="http://schemas.microsoft.com/office/drawing/2014/main" id="{7AA64944-016E-48EA-A89B-7789D0B218A2}"/>
                  </a:ext>
                </a:extLst>
              </p:cNvPr>
              <p:cNvSpPr/>
              <p:nvPr/>
            </p:nvSpPr>
            <p:spPr bwMode="gray">
              <a:xfrm rot="5400000">
                <a:off x="8425455" y="459589"/>
                <a:ext cx="550656" cy="141541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</p:grp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5CA7CE71-B06F-4640-892C-0154A469AEDD}"/>
              </a:ext>
            </a:extLst>
          </p:cNvPr>
          <p:cNvSpPr/>
          <p:nvPr/>
        </p:nvSpPr>
        <p:spPr bwMode="gray">
          <a:xfrm>
            <a:off x="3875451" y="1321398"/>
            <a:ext cx="8316549" cy="671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277BDA9-B4C2-4683-B8DF-2D41A5E8B977}"/>
              </a:ext>
            </a:extLst>
          </p:cNvPr>
          <p:cNvSpPr/>
          <p:nvPr/>
        </p:nvSpPr>
        <p:spPr>
          <a:xfrm>
            <a:off x="3875314" y="1395300"/>
            <a:ext cx="8316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We believe that age diversity in the workspace </a:t>
            </a:r>
            <a:r>
              <a:rPr lang="en-US" sz="1400" b="1" dirty="0"/>
              <a:t>brings</a:t>
            </a:r>
            <a:r>
              <a:rPr lang="en-US" sz="1400" dirty="0"/>
              <a:t> </a:t>
            </a:r>
            <a:r>
              <a:rPr lang="en-US" sz="1400" b="1" dirty="0"/>
              <a:t>innovation</a:t>
            </a:r>
            <a:r>
              <a:rPr lang="en-US" sz="1400" dirty="0"/>
              <a:t> and </a:t>
            </a:r>
            <a:r>
              <a:rPr lang="en-US" sz="1400" b="1" dirty="0"/>
              <a:t>improves</a:t>
            </a:r>
            <a:r>
              <a:rPr lang="en-US" sz="1400" dirty="0"/>
              <a:t> </a:t>
            </a:r>
            <a:r>
              <a:rPr lang="en-US" sz="1400" b="1" dirty="0"/>
              <a:t>performance</a:t>
            </a:r>
            <a:r>
              <a:rPr lang="en-US" sz="1400" dirty="0"/>
              <a:t>. </a:t>
            </a:r>
          </a:p>
          <a:p>
            <a:r>
              <a:rPr lang="de-AT" sz="1400" dirty="0"/>
              <a:t>W</a:t>
            </a:r>
            <a:r>
              <a:rPr lang="en-US" sz="1400" dirty="0"/>
              <a:t>e benefit from </a:t>
            </a:r>
            <a:r>
              <a:rPr lang="en-US" sz="1400" b="1" dirty="0"/>
              <a:t>mixing</a:t>
            </a:r>
            <a:r>
              <a:rPr lang="en-US" sz="1400" dirty="0"/>
              <a:t> the diverse strengths and perspectives of </a:t>
            </a:r>
            <a:r>
              <a:rPr lang="en-US" sz="1400" b="1" dirty="0"/>
              <a:t>younger</a:t>
            </a:r>
            <a:r>
              <a:rPr lang="en-US" sz="1400" dirty="0"/>
              <a:t> and </a:t>
            </a:r>
            <a:r>
              <a:rPr lang="en-US" sz="1400" b="1" dirty="0"/>
              <a:t>older</a:t>
            </a:r>
            <a:r>
              <a:rPr lang="en-US" sz="1400" dirty="0"/>
              <a:t> </a:t>
            </a:r>
            <a:r>
              <a:rPr lang="en-US" sz="1400" b="1" dirty="0"/>
              <a:t>employees</a:t>
            </a:r>
            <a:r>
              <a:rPr lang="en-US" sz="1400" dirty="0"/>
              <a:t>. </a:t>
            </a: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2579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, Zaun, Himmel, draußen enthält.&#10;&#10;Automatisch generierte Beschreibung">
            <a:extLst>
              <a:ext uri="{FF2B5EF4-FFF2-40B4-BE49-F238E27FC236}">
                <a16:creationId xmlns:a16="http://schemas.microsoft.com/office/drawing/2014/main" id="{29F966A3-4BDA-4296-BAE2-D827A944F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7" r="20271"/>
          <a:stretch/>
        </p:blipFill>
        <p:spPr>
          <a:xfrm>
            <a:off x="1" y="1321388"/>
            <a:ext cx="3251771" cy="4687200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0235D44F-0129-4269-8209-51FCC4256AD1}"/>
              </a:ext>
            </a:extLst>
          </p:cNvPr>
          <p:cNvSpPr txBox="1">
            <a:spLocks/>
          </p:cNvSpPr>
          <p:nvPr/>
        </p:nvSpPr>
        <p:spPr bwMode="gray">
          <a:xfrm>
            <a:off x="1157855" y="427319"/>
            <a:ext cx="4681183" cy="46454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latin typeface="+mj-lt"/>
                <a:ea typeface="+mj-ea"/>
                <a:cs typeface="+mj-cs"/>
              </a:rPr>
              <a:t>ORIGINS</a:t>
            </a:r>
          </a:p>
        </p:txBody>
      </p:sp>
      <p:sp>
        <p:nvSpPr>
          <p:cNvPr id="7" name="Oval 51">
            <a:extLst>
              <a:ext uri="{FF2B5EF4-FFF2-40B4-BE49-F238E27FC236}">
                <a16:creationId xmlns:a16="http://schemas.microsoft.com/office/drawing/2014/main" id="{22E7CE6F-5DE2-4E57-A52E-9EE3D45B2093}"/>
              </a:ext>
            </a:extLst>
          </p:cNvPr>
          <p:cNvSpPr/>
          <p:nvPr/>
        </p:nvSpPr>
        <p:spPr>
          <a:xfrm>
            <a:off x="382851" y="326251"/>
            <a:ext cx="639045" cy="6666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A59AFC-E6DA-480A-84F7-4DCF093885AF}"/>
              </a:ext>
            </a:extLst>
          </p:cNvPr>
          <p:cNvSpPr/>
          <p:nvPr/>
        </p:nvSpPr>
        <p:spPr>
          <a:xfrm>
            <a:off x="3875314" y="1331388"/>
            <a:ext cx="8316686" cy="10620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/>
              <a:t>We </a:t>
            </a:r>
            <a:r>
              <a:rPr lang="en-US" sz="1400" b="1" dirty="0"/>
              <a:t>strive</a:t>
            </a:r>
            <a:r>
              <a:rPr lang="en-US" sz="1400" dirty="0"/>
              <a:t> </a:t>
            </a:r>
            <a:r>
              <a:rPr lang="en-US" sz="1400" b="1" dirty="0"/>
              <a:t>to attract</a:t>
            </a:r>
            <a:r>
              <a:rPr lang="en-US" sz="1400" dirty="0"/>
              <a:t> and </a:t>
            </a:r>
            <a:r>
              <a:rPr lang="en-US" sz="1400" b="1" dirty="0"/>
              <a:t>retain</a:t>
            </a:r>
            <a:r>
              <a:rPr lang="en-US" sz="1400" dirty="0"/>
              <a:t> </a:t>
            </a:r>
            <a:r>
              <a:rPr lang="en-US" sz="1400" b="1" dirty="0"/>
              <a:t>employees</a:t>
            </a:r>
            <a:r>
              <a:rPr lang="en-US" sz="1400" dirty="0"/>
              <a:t> </a:t>
            </a:r>
            <a:r>
              <a:rPr lang="en-US" sz="1400" b="1" dirty="0"/>
              <a:t>with</a:t>
            </a:r>
            <a:r>
              <a:rPr lang="en-US" sz="1400" dirty="0"/>
              <a:t> </a:t>
            </a:r>
            <a:r>
              <a:rPr lang="en-US" sz="1400" b="1" dirty="0"/>
              <a:t>diverse</a:t>
            </a:r>
            <a:r>
              <a:rPr lang="en-US" sz="1400" dirty="0"/>
              <a:t> </a:t>
            </a:r>
            <a:r>
              <a:rPr lang="en-US" sz="1400" b="1" dirty="0"/>
              <a:t>national</a:t>
            </a:r>
            <a:r>
              <a:rPr lang="en-US" sz="1400" dirty="0"/>
              <a:t> and </a:t>
            </a:r>
            <a:r>
              <a:rPr lang="en-US" sz="1400" b="1" dirty="0"/>
              <a:t>ethical</a:t>
            </a:r>
            <a:r>
              <a:rPr lang="en-US" sz="1400" dirty="0"/>
              <a:t> </a:t>
            </a:r>
            <a:r>
              <a:rPr lang="en-US" sz="1400" b="1" dirty="0"/>
              <a:t>backgrounds</a:t>
            </a:r>
            <a:r>
              <a:rPr lang="en-US" sz="1400" dirty="0"/>
              <a:t> to build a workforce that represents the diversity of our society. We strongly believe the diversity of our employees helps us to </a:t>
            </a:r>
            <a:r>
              <a:rPr lang="en-US" sz="1400" b="1" dirty="0"/>
              <a:t>work</a:t>
            </a:r>
            <a:r>
              <a:rPr lang="en-US" sz="1400" dirty="0"/>
              <a:t> </a:t>
            </a:r>
            <a:r>
              <a:rPr lang="en-US" sz="1400" b="1" dirty="0"/>
              <a:t>better</a:t>
            </a:r>
            <a:r>
              <a:rPr lang="en-US" sz="1400" dirty="0"/>
              <a:t> </a:t>
            </a:r>
            <a:r>
              <a:rPr lang="en-US" sz="1400" b="1" dirty="0"/>
              <a:t>together</a:t>
            </a:r>
            <a:r>
              <a:rPr lang="en-US" sz="1400" dirty="0"/>
              <a:t> and brings </a:t>
            </a:r>
            <a:r>
              <a:rPr lang="en-US" sz="1400" b="1" dirty="0"/>
              <a:t>greater</a:t>
            </a:r>
            <a:r>
              <a:rPr lang="en-US" sz="1400" dirty="0"/>
              <a:t> </a:t>
            </a:r>
            <a:r>
              <a:rPr lang="en-US" sz="1400" b="1" dirty="0"/>
              <a:t>innovation</a:t>
            </a:r>
            <a:r>
              <a:rPr lang="en-US" sz="1400" dirty="0"/>
              <a:t> for our clients and our company.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3118EF0-8F42-4AE1-B323-EA52A10C1DCA}"/>
              </a:ext>
            </a:extLst>
          </p:cNvPr>
          <p:cNvSpPr/>
          <p:nvPr/>
        </p:nvSpPr>
        <p:spPr>
          <a:xfrm>
            <a:off x="6973644" y="3106855"/>
            <a:ext cx="4932605" cy="33316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In the hiring process, we give the </a:t>
            </a:r>
            <a:r>
              <a:rPr lang="en-US" sz="1400" b="1" dirty="0"/>
              <a:t>same</a:t>
            </a:r>
            <a:r>
              <a:rPr lang="en-US" sz="1400" dirty="0"/>
              <a:t> </a:t>
            </a:r>
            <a:r>
              <a:rPr lang="en-US" sz="1400" b="1" dirty="0"/>
              <a:t>opportunities</a:t>
            </a:r>
            <a:r>
              <a:rPr lang="en-US" sz="1400" dirty="0"/>
              <a:t> no matter where applicants come from or what color they have</a:t>
            </a:r>
          </a:p>
          <a:p>
            <a:pPr marL="285750" lvl="0" indent="-28575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285750" lvl="0" indent="-28575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A certain </a:t>
            </a:r>
            <a:r>
              <a:rPr lang="en-US" sz="1400" b="1" dirty="0"/>
              <a:t>origin</a:t>
            </a:r>
            <a:r>
              <a:rPr lang="en-US" sz="1400" dirty="0"/>
              <a:t> </a:t>
            </a:r>
            <a:r>
              <a:rPr lang="en-US" sz="1400" b="1" dirty="0"/>
              <a:t>is</a:t>
            </a:r>
            <a:r>
              <a:rPr lang="en-US" sz="1400" dirty="0"/>
              <a:t> </a:t>
            </a:r>
            <a:r>
              <a:rPr lang="en-US" sz="1400" b="1" dirty="0"/>
              <a:t>no</a:t>
            </a:r>
            <a:r>
              <a:rPr lang="en-US" sz="1400" dirty="0"/>
              <a:t> </a:t>
            </a:r>
            <a:r>
              <a:rPr lang="en-US" sz="1400" b="1" dirty="0"/>
              <a:t>prerequisite</a:t>
            </a:r>
            <a:r>
              <a:rPr lang="en-US" sz="1400" dirty="0"/>
              <a:t> for promotion, bonus, education, or training</a:t>
            </a:r>
          </a:p>
          <a:p>
            <a:pPr marL="285750" lvl="0" indent="-28575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285750" lvl="0" indent="-28575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We provide </a:t>
            </a:r>
            <a:r>
              <a:rPr lang="en-US" sz="1400" b="1" dirty="0"/>
              <a:t>German</a:t>
            </a:r>
            <a:r>
              <a:rPr lang="en-US" sz="1400" dirty="0"/>
              <a:t> and </a:t>
            </a:r>
            <a:r>
              <a:rPr lang="en-US" sz="1400" b="1" dirty="0"/>
              <a:t>English</a:t>
            </a:r>
            <a:r>
              <a:rPr lang="en-US" sz="1400" dirty="0"/>
              <a:t> </a:t>
            </a:r>
            <a:r>
              <a:rPr lang="en-US" sz="1400" b="1" dirty="0"/>
              <a:t>language</a:t>
            </a:r>
            <a:r>
              <a:rPr lang="en-US" sz="1400" dirty="0"/>
              <a:t> </a:t>
            </a:r>
            <a:r>
              <a:rPr lang="en-US" sz="1400" b="1" dirty="0"/>
              <a:t>courses</a:t>
            </a:r>
            <a:r>
              <a:rPr lang="en-US" sz="1400" dirty="0"/>
              <a:t> for our employees</a:t>
            </a:r>
          </a:p>
          <a:p>
            <a:pPr marL="285750" lvl="0" indent="-28575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To improve the </a:t>
            </a:r>
            <a:r>
              <a:rPr lang="en-US" sz="1400" b="1" dirty="0"/>
              <a:t>intercultural competence </a:t>
            </a:r>
            <a:r>
              <a:rPr lang="en-US" sz="1400" dirty="0"/>
              <a:t>of our employees, we offer </a:t>
            </a:r>
            <a:r>
              <a:rPr lang="en-US" sz="1400" b="1" dirty="0"/>
              <a:t>online training </a:t>
            </a:r>
            <a:r>
              <a:rPr lang="en-US" sz="1400" dirty="0"/>
              <a:t>via our online training tool </a:t>
            </a:r>
            <a:r>
              <a:rPr lang="en-US" sz="1400" dirty="0" err="1"/>
              <a:t>goodhabitz</a:t>
            </a:r>
            <a:r>
              <a:rPr lang="en-US" sz="1400" b="1" dirty="0"/>
              <a:t> </a:t>
            </a:r>
            <a:r>
              <a:rPr lang="en-US" sz="1400" dirty="0"/>
              <a:t>for all employees</a:t>
            </a:r>
            <a:endParaRPr lang="de-AT" sz="1400" dirty="0"/>
          </a:p>
          <a:p>
            <a:pPr marL="171450" lvl="0" indent="-171450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endParaRPr lang="de-AT" sz="1100" dirty="0"/>
          </a:p>
        </p:txBody>
      </p:sp>
      <p:pic>
        <p:nvPicPr>
          <p:cNvPr id="14" name="Grafik 13" descr="Erdkugel: Amerika">
            <a:extLst>
              <a:ext uri="{FF2B5EF4-FFF2-40B4-BE49-F238E27FC236}">
                <a16:creationId xmlns:a16="http://schemas.microsoft.com/office/drawing/2014/main" id="{0027EA8F-039C-42EF-894C-55D5BC119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3487">
            <a:off x="518328" y="467587"/>
            <a:ext cx="368089" cy="384010"/>
          </a:xfrm>
          <a:prstGeom prst="rect">
            <a:avLst/>
          </a:prstGeom>
        </p:spPr>
      </p:pic>
      <p:pic>
        <p:nvPicPr>
          <p:cNvPr id="19" name="Grafik 18" descr="Marker">
            <a:extLst>
              <a:ext uri="{FF2B5EF4-FFF2-40B4-BE49-F238E27FC236}">
                <a16:creationId xmlns:a16="http://schemas.microsoft.com/office/drawing/2014/main" id="{6E16A97A-D046-4A3C-AEAC-8684323F56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1230" y="3319633"/>
            <a:ext cx="360000" cy="360000"/>
          </a:xfrm>
          <a:prstGeom prst="rect">
            <a:avLst/>
          </a:prstGeom>
        </p:spPr>
      </p:pic>
      <p:pic>
        <p:nvPicPr>
          <p:cNvPr id="20" name="Grafik 19" descr="Marker">
            <a:extLst>
              <a:ext uri="{FF2B5EF4-FFF2-40B4-BE49-F238E27FC236}">
                <a16:creationId xmlns:a16="http://schemas.microsoft.com/office/drawing/2014/main" id="{077166B9-0D6A-4534-B84D-0944A96BB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9860" y="3319633"/>
            <a:ext cx="360000" cy="360000"/>
          </a:xfrm>
          <a:prstGeom prst="rect">
            <a:avLst/>
          </a:prstGeom>
        </p:spPr>
      </p:pic>
      <p:pic>
        <p:nvPicPr>
          <p:cNvPr id="21" name="Grafik 20" descr="Marker">
            <a:extLst>
              <a:ext uri="{FF2B5EF4-FFF2-40B4-BE49-F238E27FC236}">
                <a16:creationId xmlns:a16="http://schemas.microsoft.com/office/drawing/2014/main" id="{7A440251-9619-4BCF-8FF9-8934CD706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8490" y="3319633"/>
            <a:ext cx="360000" cy="360000"/>
          </a:xfrm>
          <a:prstGeom prst="rect">
            <a:avLst/>
          </a:prstGeom>
        </p:spPr>
      </p:pic>
      <p:pic>
        <p:nvPicPr>
          <p:cNvPr id="22" name="Grafik 21" descr="Marker">
            <a:extLst>
              <a:ext uri="{FF2B5EF4-FFF2-40B4-BE49-F238E27FC236}">
                <a16:creationId xmlns:a16="http://schemas.microsoft.com/office/drawing/2014/main" id="{9D604A80-A9EB-4731-8540-C76405BC63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1879" y="3319633"/>
            <a:ext cx="360000" cy="360000"/>
          </a:xfrm>
          <a:prstGeom prst="rect">
            <a:avLst/>
          </a:prstGeom>
        </p:spPr>
      </p:pic>
      <p:pic>
        <p:nvPicPr>
          <p:cNvPr id="23" name="Grafik 22" descr="Marker">
            <a:extLst>
              <a:ext uri="{FF2B5EF4-FFF2-40B4-BE49-F238E27FC236}">
                <a16:creationId xmlns:a16="http://schemas.microsoft.com/office/drawing/2014/main" id="{6EFDCC18-E69D-4F40-A726-4E834A198E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0509" y="3319633"/>
            <a:ext cx="360000" cy="360000"/>
          </a:xfrm>
          <a:prstGeom prst="rect">
            <a:avLst/>
          </a:prstGeom>
        </p:spPr>
      </p:pic>
      <p:pic>
        <p:nvPicPr>
          <p:cNvPr id="24" name="Grafik 23" descr="Marker">
            <a:extLst>
              <a:ext uri="{FF2B5EF4-FFF2-40B4-BE49-F238E27FC236}">
                <a16:creationId xmlns:a16="http://schemas.microsoft.com/office/drawing/2014/main" id="{39B872D7-2021-4262-BE08-AAC8ADE02A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3898" y="3319633"/>
            <a:ext cx="360000" cy="360000"/>
          </a:xfrm>
          <a:prstGeom prst="rect">
            <a:avLst/>
          </a:prstGeom>
        </p:spPr>
      </p:pic>
      <p:pic>
        <p:nvPicPr>
          <p:cNvPr id="25" name="Grafik 24" descr="Marker">
            <a:extLst>
              <a:ext uri="{FF2B5EF4-FFF2-40B4-BE49-F238E27FC236}">
                <a16:creationId xmlns:a16="http://schemas.microsoft.com/office/drawing/2014/main" id="{BB05B286-32D0-4F5F-A8A3-5F712ECDD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5800" y="3319633"/>
            <a:ext cx="360000" cy="360000"/>
          </a:xfrm>
          <a:prstGeom prst="rect">
            <a:avLst/>
          </a:prstGeom>
        </p:spPr>
      </p:pic>
      <p:pic>
        <p:nvPicPr>
          <p:cNvPr id="26" name="Grafik 25" descr="Marker">
            <a:extLst>
              <a:ext uri="{FF2B5EF4-FFF2-40B4-BE49-F238E27FC236}">
                <a16:creationId xmlns:a16="http://schemas.microsoft.com/office/drawing/2014/main" id="{C8516C15-C2A4-4012-9F16-6A140FB68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5917" y="3319633"/>
            <a:ext cx="360000" cy="360000"/>
          </a:xfrm>
          <a:prstGeom prst="rect">
            <a:avLst/>
          </a:prstGeom>
        </p:spPr>
      </p:pic>
      <p:pic>
        <p:nvPicPr>
          <p:cNvPr id="27" name="Grafik 26" descr="Marker">
            <a:extLst>
              <a:ext uri="{FF2B5EF4-FFF2-40B4-BE49-F238E27FC236}">
                <a16:creationId xmlns:a16="http://schemas.microsoft.com/office/drawing/2014/main" id="{762B1AF8-9203-407D-9655-936D53FCD6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7819" y="3319633"/>
            <a:ext cx="360000" cy="360000"/>
          </a:xfrm>
          <a:prstGeom prst="rect">
            <a:avLst/>
          </a:prstGeom>
        </p:spPr>
      </p:pic>
      <p:pic>
        <p:nvPicPr>
          <p:cNvPr id="28" name="Grafik 27" descr="Marker">
            <a:extLst>
              <a:ext uri="{FF2B5EF4-FFF2-40B4-BE49-F238E27FC236}">
                <a16:creationId xmlns:a16="http://schemas.microsoft.com/office/drawing/2014/main" id="{1C7947FD-BC2C-4083-B8EC-B02AEA4BD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37936" y="3319633"/>
            <a:ext cx="360000" cy="360000"/>
          </a:xfrm>
          <a:prstGeom prst="rect">
            <a:avLst/>
          </a:prstGeom>
        </p:spPr>
      </p:pic>
      <p:pic>
        <p:nvPicPr>
          <p:cNvPr id="29" name="Grafik 28" descr="Marker">
            <a:extLst>
              <a:ext uri="{FF2B5EF4-FFF2-40B4-BE49-F238E27FC236}">
                <a16:creationId xmlns:a16="http://schemas.microsoft.com/office/drawing/2014/main" id="{698CC137-D9FD-4A25-A724-7A8AD93769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1230" y="3717871"/>
            <a:ext cx="360000" cy="360000"/>
          </a:xfrm>
          <a:prstGeom prst="rect">
            <a:avLst/>
          </a:prstGeom>
        </p:spPr>
      </p:pic>
      <p:pic>
        <p:nvPicPr>
          <p:cNvPr id="30" name="Grafik 29" descr="Marker">
            <a:extLst>
              <a:ext uri="{FF2B5EF4-FFF2-40B4-BE49-F238E27FC236}">
                <a16:creationId xmlns:a16="http://schemas.microsoft.com/office/drawing/2014/main" id="{EFEA1DF2-F5D4-4860-B9A6-D016195D74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9860" y="3717871"/>
            <a:ext cx="360000" cy="360000"/>
          </a:xfrm>
          <a:prstGeom prst="rect">
            <a:avLst/>
          </a:prstGeom>
        </p:spPr>
      </p:pic>
      <p:pic>
        <p:nvPicPr>
          <p:cNvPr id="31" name="Grafik 30" descr="Marker">
            <a:extLst>
              <a:ext uri="{FF2B5EF4-FFF2-40B4-BE49-F238E27FC236}">
                <a16:creationId xmlns:a16="http://schemas.microsoft.com/office/drawing/2014/main" id="{9CE363ED-A1B4-4CE1-A1B4-F261D2A606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8490" y="3717871"/>
            <a:ext cx="360000" cy="360000"/>
          </a:xfrm>
          <a:prstGeom prst="rect">
            <a:avLst/>
          </a:prstGeom>
        </p:spPr>
      </p:pic>
      <p:pic>
        <p:nvPicPr>
          <p:cNvPr id="32" name="Grafik 31" descr="Marker">
            <a:extLst>
              <a:ext uri="{FF2B5EF4-FFF2-40B4-BE49-F238E27FC236}">
                <a16:creationId xmlns:a16="http://schemas.microsoft.com/office/drawing/2014/main" id="{4528AC6E-3090-4747-B6F0-6F3D7E5914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1879" y="3717871"/>
            <a:ext cx="360000" cy="360000"/>
          </a:xfrm>
          <a:prstGeom prst="rect">
            <a:avLst/>
          </a:prstGeom>
        </p:spPr>
      </p:pic>
      <p:pic>
        <p:nvPicPr>
          <p:cNvPr id="33" name="Grafik 32" descr="Marker">
            <a:extLst>
              <a:ext uri="{FF2B5EF4-FFF2-40B4-BE49-F238E27FC236}">
                <a16:creationId xmlns:a16="http://schemas.microsoft.com/office/drawing/2014/main" id="{7D077A24-F51A-4E97-A20A-424750F9CD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0509" y="3717871"/>
            <a:ext cx="360000" cy="360000"/>
          </a:xfrm>
          <a:prstGeom prst="rect">
            <a:avLst/>
          </a:prstGeom>
        </p:spPr>
      </p:pic>
      <p:pic>
        <p:nvPicPr>
          <p:cNvPr id="34" name="Grafik 33" descr="Marker">
            <a:extLst>
              <a:ext uri="{FF2B5EF4-FFF2-40B4-BE49-F238E27FC236}">
                <a16:creationId xmlns:a16="http://schemas.microsoft.com/office/drawing/2014/main" id="{9E6656D4-5526-40D5-8B87-26AC504F5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3898" y="3717871"/>
            <a:ext cx="360000" cy="360000"/>
          </a:xfrm>
          <a:prstGeom prst="rect">
            <a:avLst/>
          </a:prstGeom>
        </p:spPr>
      </p:pic>
      <p:pic>
        <p:nvPicPr>
          <p:cNvPr id="35" name="Grafik 34" descr="Marker">
            <a:extLst>
              <a:ext uri="{FF2B5EF4-FFF2-40B4-BE49-F238E27FC236}">
                <a16:creationId xmlns:a16="http://schemas.microsoft.com/office/drawing/2014/main" id="{779D4725-B63F-4CB1-B115-711673B8BD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5800" y="3717871"/>
            <a:ext cx="360000" cy="360000"/>
          </a:xfrm>
          <a:prstGeom prst="rect">
            <a:avLst/>
          </a:prstGeom>
        </p:spPr>
      </p:pic>
      <p:pic>
        <p:nvPicPr>
          <p:cNvPr id="36" name="Grafik 35" descr="Marker">
            <a:extLst>
              <a:ext uri="{FF2B5EF4-FFF2-40B4-BE49-F238E27FC236}">
                <a16:creationId xmlns:a16="http://schemas.microsoft.com/office/drawing/2014/main" id="{C9D63EDD-2FD3-4CE7-BAD4-F59B5C493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5917" y="3717871"/>
            <a:ext cx="360000" cy="360000"/>
          </a:xfrm>
          <a:prstGeom prst="rect">
            <a:avLst/>
          </a:prstGeom>
        </p:spPr>
      </p:pic>
      <p:pic>
        <p:nvPicPr>
          <p:cNvPr id="37" name="Grafik 36" descr="Marker">
            <a:extLst>
              <a:ext uri="{FF2B5EF4-FFF2-40B4-BE49-F238E27FC236}">
                <a16:creationId xmlns:a16="http://schemas.microsoft.com/office/drawing/2014/main" id="{FD3A9FB6-1D65-4DF0-A1CC-07F1E0DF39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7819" y="3717871"/>
            <a:ext cx="360000" cy="360000"/>
          </a:xfrm>
          <a:prstGeom prst="rect">
            <a:avLst/>
          </a:prstGeom>
        </p:spPr>
      </p:pic>
      <p:pic>
        <p:nvPicPr>
          <p:cNvPr id="38" name="Grafik 37" descr="Marker">
            <a:extLst>
              <a:ext uri="{FF2B5EF4-FFF2-40B4-BE49-F238E27FC236}">
                <a16:creationId xmlns:a16="http://schemas.microsoft.com/office/drawing/2014/main" id="{E6699E4F-FBA9-4ACE-B523-C387E060F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37936" y="3717871"/>
            <a:ext cx="360000" cy="360000"/>
          </a:xfrm>
          <a:prstGeom prst="rect">
            <a:avLst/>
          </a:prstGeom>
        </p:spPr>
      </p:pic>
      <p:pic>
        <p:nvPicPr>
          <p:cNvPr id="39" name="Grafik 38" descr="Marker">
            <a:extLst>
              <a:ext uri="{FF2B5EF4-FFF2-40B4-BE49-F238E27FC236}">
                <a16:creationId xmlns:a16="http://schemas.microsoft.com/office/drawing/2014/main" id="{18304A3C-DE73-479D-AA8E-1C44DBAE5B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4182" y="4116109"/>
            <a:ext cx="360000" cy="360000"/>
          </a:xfrm>
          <a:prstGeom prst="rect">
            <a:avLst/>
          </a:prstGeom>
        </p:spPr>
      </p:pic>
      <p:pic>
        <p:nvPicPr>
          <p:cNvPr id="40" name="Grafik 39" descr="Marker">
            <a:extLst>
              <a:ext uri="{FF2B5EF4-FFF2-40B4-BE49-F238E27FC236}">
                <a16:creationId xmlns:a16="http://schemas.microsoft.com/office/drawing/2014/main" id="{75C3D19B-D34C-42BE-95CF-95B38DE3F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2812" y="4116109"/>
            <a:ext cx="360000" cy="360000"/>
          </a:xfrm>
          <a:prstGeom prst="rect">
            <a:avLst/>
          </a:prstGeom>
        </p:spPr>
      </p:pic>
      <p:pic>
        <p:nvPicPr>
          <p:cNvPr id="41" name="Grafik 40" descr="Marker">
            <a:extLst>
              <a:ext uri="{FF2B5EF4-FFF2-40B4-BE49-F238E27FC236}">
                <a16:creationId xmlns:a16="http://schemas.microsoft.com/office/drawing/2014/main" id="{AE2F1464-7B96-45BC-BA60-6CC63FE51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1442" y="4116109"/>
            <a:ext cx="360000" cy="360000"/>
          </a:xfrm>
          <a:prstGeom prst="rect">
            <a:avLst/>
          </a:prstGeom>
        </p:spPr>
      </p:pic>
      <p:pic>
        <p:nvPicPr>
          <p:cNvPr id="42" name="Grafik 41" descr="Marker">
            <a:extLst>
              <a:ext uri="{FF2B5EF4-FFF2-40B4-BE49-F238E27FC236}">
                <a16:creationId xmlns:a16="http://schemas.microsoft.com/office/drawing/2014/main" id="{ABFE585A-A832-470B-A5A4-8F2FA3B35C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4831" y="4116109"/>
            <a:ext cx="360000" cy="360000"/>
          </a:xfrm>
          <a:prstGeom prst="rect">
            <a:avLst/>
          </a:prstGeom>
        </p:spPr>
      </p:pic>
      <p:pic>
        <p:nvPicPr>
          <p:cNvPr id="43" name="Grafik 42" descr="Marker">
            <a:extLst>
              <a:ext uri="{FF2B5EF4-FFF2-40B4-BE49-F238E27FC236}">
                <a16:creationId xmlns:a16="http://schemas.microsoft.com/office/drawing/2014/main" id="{FE6A66CD-7FA3-4633-9B6B-86E529FE7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3461" y="4116109"/>
            <a:ext cx="360000" cy="360000"/>
          </a:xfrm>
          <a:prstGeom prst="rect">
            <a:avLst/>
          </a:prstGeom>
        </p:spPr>
      </p:pic>
      <p:pic>
        <p:nvPicPr>
          <p:cNvPr id="44" name="Grafik 43" descr="Marker">
            <a:extLst>
              <a:ext uri="{FF2B5EF4-FFF2-40B4-BE49-F238E27FC236}">
                <a16:creationId xmlns:a16="http://schemas.microsoft.com/office/drawing/2014/main" id="{19C692FC-0AFB-4B15-9A23-1237EB315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6850" y="4116109"/>
            <a:ext cx="360000" cy="360000"/>
          </a:xfrm>
          <a:prstGeom prst="rect">
            <a:avLst/>
          </a:prstGeom>
        </p:spPr>
      </p:pic>
      <p:pic>
        <p:nvPicPr>
          <p:cNvPr id="45" name="Grafik 44" descr="Marker">
            <a:extLst>
              <a:ext uri="{FF2B5EF4-FFF2-40B4-BE49-F238E27FC236}">
                <a16:creationId xmlns:a16="http://schemas.microsoft.com/office/drawing/2014/main" id="{A2DDD488-45F1-4DEB-A43B-E6A89D8634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8752" y="4116109"/>
            <a:ext cx="360000" cy="360000"/>
          </a:xfrm>
          <a:prstGeom prst="rect">
            <a:avLst/>
          </a:prstGeom>
        </p:spPr>
      </p:pic>
      <p:pic>
        <p:nvPicPr>
          <p:cNvPr id="46" name="Grafik 45" descr="Marker">
            <a:extLst>
              <a:ext uri="{FF2B5EF4-FFF2-40B4-BE49-F238E27FC236}">
                <a16:creationId xmlns:a16="http://schemas.microsoft.com/office/drawing/2014/main" id="{48A66800-A17C-45CE-8E4B-045879C7D7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8869" y="4116109"/>
            <a:ext cx="360000" cy="360000"/>
          </a:xfrm>
          <a:prstGeom prst="rect">
            <a:avLst/>
          </a:prstGeom>
        </p:spPr>
      </p:pic>
      <p:pic>
        <p:nvPicPr>
          <p:cNvPr id="47" name="Grafik 46" descr="Marker">
            <a:extLst>
              <a:ext uri="{FF2B5EF4-FFF2-40B4-BE49-F238E27FC236}">
                <a16:creationId xmlns:a16="http://schemas.microsoft.com/office/drawing/2014/main" id="{7D3001C9-8898-46A8-AE13-7A56D82DC2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0771" y="4116109"/>
            <a:ext cx="360000" cy="360000"/>
          </a:xfrm>
          <a:prstGeom prst="rect">
            <a:avLst/>
          </a:prstGeom>
        </p:spPr>
      </p:pic>
      <p:pic>
        <p:nvPicPr>
          <p:cNvPr id="48" name="Grafik 47" descr="Marker">
            <a:extLst>
              <a:ext uri="{FF2B5EF4-FFF2-40B4-BE49-F238E27FC236}">
                <a16:creationId xmlns:a16="http://schemas.microsoft.com/office/drawing/2014/main" id="{7814672E-C4D9-4B07-92F4-A30900F1C5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0888" y="4116109"/>
            <a:ext cx="360000" cy="360000"/>
          </a:xfrm>
          <a:prstGeom prst="rect">
            <a:avLst/>
          </a:prstGeom>
        </p:spPr>
      </p:pic>
      <p:pic>
        <p:nvPicPr>
          <p:cNvPr id="49" name="Grafik 48" descr="Hinzufügen">
            <a:extLst>
              <a:ext uri="{FF2B5EF4-FFF2-40B4-BE49-F238E27FC236}">
                <a16:creationId xmlns:a16="http://schemas.microsoft.com/office/drawing/2014/main" id="{4DADE231-B495-415B-95F0-509C151984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8489" y="4574097"/>
            <a:ext cx="240499" cy="240499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DB88E035-B45F-46BB-8220-3922C190764E}"/>
              </a:ext>
            </a:extLst>
          </p:cNvPr>
          <p:cNvSpPr txBox="1"/>
          <p:nvPr/>
        </p:nvSpPr>
        <p:spPr>
          <a:xfrm>
            <a:off x="3891230" y="4972335"/>
            <a:ext cx="2641606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/>
              <a:t>employees from over 50 nations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BFC51A51-F37A-40AF-8B41-A05916B8A715}"/>
              </a:ext>
            </a:extLst>
          </p:cNvPr>
          <p:cNvSpPr txBox="1"/>
          <p:nvPr/>
        </p:nvSpPr>
        <p:spPr>
          <a:xfrm>
            <a:off x="7011448" y="2636783"/>
            <a:ext cx="175807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AU" sz="1400" b="1" dirty="0"/>
              <a:t>Our measures:</a:t>
            </a:r>
          </a:p>
        </p:txBody>
      </p:sp>
      <p:pic>
        <p:nvPicPr>
          <p:cNvPr id="54" name="Grafik 53" descr="Marker">
            <a:extLst>
              <a:ext uri="{FF2B5EF4-FFF2-40B4-BE49-F238E27FC236}">
                <a16:creationId xmlns:a16="http://schemas.microsoft.com/office/drawing/2014/main" id="{5E598357-8431-4CB6-91AD-6F74FB9CC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0706" y="2953565"/>
            <a:ext cx="360000" cy="360000"/>
          </a:xfrm>
          <a:prstGeom prst="rect">
            <a:avLst/>
          </a:prstGeom>
        </p:spPr>
      </p:pic>
      <p:pic>
        <p:nvPicPr>
          <p:cNvPr id="56" name="Grafik 55" descr="Marker">
            <a:extLst>
              <a:ext uri="{FF2B5EF4-FFF2-40B4-BE49-F238E27FC236}">
                <a16:creationId xmlns:a16="http://schemas.microsoft.com/office/drawing/2014/main" id="{C356193E-5B68-4234-8A6A-C315823AA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9336" y="2953565"/>
            <a:ext cx="360000" cy="360000"/>
          </a:xfrm>
          <a:prstGeom prst="rect">
            <a:avLst/>
          </a:prstGeom>
        </p:spPr>
      </p:pic>
      <p:pic>
        <p:nvPicPr>
          <p:cNvPr id="57" name="Grafik 56" descr="Marker">
            <a:extLst>
              <a:ext uri="{FF2B5EF4-FFF2-40B4-BE49-F238E27FC236}">
                <a16:creationId xmlns:a16="http://schemas.microsoft.com/office/drawing/2014/main" id="{CD01DE3C-67A1-4936-A028-F5D5FBCE2E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7966" y="2953565"/>
            <a:ext cx="360000" cy="360000"/>
          </a:xfrm>
          <a:prstGeom prst="rect">
            <a:avLst/>
          </a:prstGeom>
        </p:spPr>
      </p:pic>
      <p:pic>
        <p:nvPicPr>
          <p:cNvPr id="58" name="Grafik 57" descr="Marker">
            <a:extLst>
              <a:ext uri="{FF2B5EF4-FFF2-40B4-BE49-F238E27FC236}">
                <a16:creationId xmlns:a16="http://schemas.microsoft.com/office/drawing/2014/main" id="{EE196D2E-4681-4DB0-882D-A99A456252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1355" y="2953565"/>
            <a:ext cx="360000" cy="360000"/>
          </a:xfrm>
          <a:prstGeom prst="rect">
            <a:avLst/>
          </a:prstGeom>
        </p:spPr>
      </p:pic>
      <p:pic>
        <p:nvPicPr>
          <p:cNvPr id="59" name="Grafik 58" descr="Marker">
            <a:extLst>
              <a:ext uri="{FF2B5EF4-FFF2-40B4-BE49-F238E27FC236}">
                <a16:creationId xmlns:a16="http://schemas.microsoft.com/office/drawing/2014/main" id="{726D53E9-5EB8-4F0C-9DF1-D103453AC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9985" y="2953565"/>
            <a:ext cx="360000" cy="360000"/>
          </a:xfrm>
          <a:prstGeom prst="rect">
            <a:avLst/>
          </a:prstGeom>
        </p:spPr>
      </p:pic>
      <p:pic>
        <p:nvPicPr>
          <p:cNvPr id="60" name="Grafik 59" descr="Marker">
            <a:extLst>
              <a:ext uri="{FF2B5EF4-FFF2-40B4-BE49-F238E27FC236}">
                <a16:creationId xmlns:a16="http://schemas.microsoft.com/office/drawing/2014/main" id="{BFABE7CA-37B2-4389-B177-BEABC8DC56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53374" y="2953565"/>
            <a:ext cx="360000" cy="360000"/>
          </a:xfrm>
          <a:prstGeom prst="rect">
            <a:avLst/>
          </a:prstGeom>
        </p:spPr>
      </p:pic>
      <p:pic>
        <p:nvPicPr>
          <p:cNvPr id="61" name="Grafik 60" descr="Marker">
            <a:extLst>
              <a:ext uri="{FF2B5EF4-FFF2-40B4-BE49-F238E27FC236}">
                <a16:creationId xmlns:a16="http://schemas.microsoft.com/office/drawing/2014/main" id="{5594400B-8292-46FB-A674-DC40DA10E2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5276" y="2953565"/>
            <a:ext cx="360000" cy="360000"/>
          </a:xfrm>
          <a:prstGeom prst="rect">
            <a:avLst/>
          </a:prstGeom>
        </p:spPr>
      </p:pic>
      <p:pic>
        <p:nvPicPr>
          <p:cNvPr id="62" name="Grafik 61" descr="Marker">
            <a:extLst>
              <a:ext uri="{FF2B5EF4-FFF2-40B4-BE49-F238E27FC236}">
                <a16:creationId xmlns:a16="http://schemas.microsoft.com/office/drawing/2014/main" id="{9955247E-33A9-46F7-A07A-0C272CBD62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5393" y="2953565"/>
            <a:ext cx="360000" cy="360000"/>
          </a:xfrm>
          <a:prstGeom prst="rect">
            <a:avLst/>
          </a:prstGeom>
        </p:spPr>
      </p:pic>
      <p:pic>
        <p:nvPicPr>
          <p:cNvPr id="63" name="Grafik 62" descr="Marker">
            <a:extLst>
              <a:ext uri="{FF2B5EF4-FFF2-40B4-BE49-F238E27FC236}">
                <a16:creationId xmlns:a16="http://schemas.microsoft.com/office/drawing/2014/main" id="{2C8A45A0-D12E-4717-90E3-C0E37911D6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7295" y="2953565"/>
            <a:ext cx="360000" cy="360000"/>
          </a:xfrm>
          <a:prstGeom prst="rect">
            <a:avLst/>
          </a:prstGeom>
        </p:spPr>
      </p:pic>
      <p:pic>
        <p:nvPicPr>
          <p:cNvPr id="64" name="Grafik 63" descr="Marker">
            <a:extLst>
              <a:ext uri="{FF2B5EF4-FFF2-40B4-BE49-F238E27FC236}">
                <a16:creationId xmlns:a16="http://schemas.microsoft.com/office/drawing/2014/main" id="{A42622B8-1BF9-4A43-9AAB-9FA94693E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7412" y="2953565"/>
            <a:ext cx="360000" cy="360000"/>
          </a:xfrm>
          <a:prstGeom prst="rect">
            <a:avLst/>
          </a:prstGeom>
        </p:spPr>
      </p:pic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31B26BA9-9C6F-4A5C-ADED-C0403247EC01}"/>
              </a:ext>
            </a:extLst>
          </p:cNvPr>
          <p:cNvGrpSpPr/>
          <p:nvPr/>
        </p:nvGrpSpPr>
        <p:grpSpPr>
          <a:xfrm>
            <a:off x="10499681" y="255032"/>
            <a:ext cx="1220159" cy="550656"/>
            <a:chOff x="8529624" y="255032"/>
            <a:chExt cx="991220" cy="550656"/>
          </a:xfrm>
        </p:grpSpPr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4A90A8B1-8FA4-494E-91EC-A34F6D25DF71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97244" y="526216"/>
              <a:ext cx="723600" cy="265186"/>
              <a:chOff x="10863263" y="-79375"/>
              <a:chExt cx="1420812" cy="520700"/>
            </a:xfrm>
          </p:grpSpPr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4237F46D-22D4-4CE4-BE50-6F13BFB7AE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63263" y="185737"/>
                <a:ext cx="242887" cy="203200"/>
              </a:xfrm>
              <a:custGeom>
                <a:avLst/>
                <a:gdLst>
                  <a:gd name="T0" fmla="*/ 36 w 65"/>
                  <a:gd name="T1" fmla="*/ 54 h 54"/>
                  <a:gd name="T2" fmla="*/ 0 w 65"/>
                  <a:gd name="T3" fmla="*/ 27 h 54"/>
                  <a:gd name="T4" fmla="*/ 36 w 65"/>
                  <a:gd name="T5" fmla="*/ 0 h 54"/>
                  <a:gd name="T6" fmla="*/ 63 w 65"/>
                  <a:gd name="T7" fmla="*/ 8 h 54"/>
                  <a:gd name="T8" fmla="*/ 64 w 65"/>
                  <a:gd name="T9" fmla="*/ 8 h 54"/>
                  <a:gd name="T10" fmla="*/ 58 w 65"/>
                  <a:gd name="T11" fmla="*/ 16 h 54"/>
                  <a:gd name="T12" fmla="*/ 57 w 65"/>
                  <a:gd name="T13" fmla="*/ 15 h 54"/>
                  <a:gd name="T14" fmla="*/ 36 w 65"/>
                  <a:gd name="T15" fmla="*/ 9 h 54"/>
                  <a:gd name="T16" fmla="*/ 12 w 65"/>
                  <a:gd name="T17" fmla="*/ 27 h 54"/>
                  <a:gd name="T18" fmla="*/ 36 w 65"/>
                  <a:gd name="T19" fmla="*/ 45 h 54"/>
                  <a:gd name="T20" fmla="*/ 55 w 65"/>
                  <a:gd name="T21" fmla="*/ 40 h 54"/>
                  <a:gd name="T22" fmla="*/ 55 w 65"/>
                  <a:gd name="T23" fmla="*/ 32 h 54"/>
                  <a:gd name="T24" fmla="*/ 31 w 65"/>
                  <a:gd name="T25" fmla="*/ 32 h 54"/>
                  <a:gd name="T26" fmla="*/ 31 w 65"/>
                  <a:gd name="T27" fmla="*/ 23 h 54"/>
                  <a:gd name="T28" fmla="*/ 65 w 65"/>
                  <a:gd name="T29" fmla="*/ 23 h 54"/>
                  <a:gd name="T30" fmla="*/ 65 w 65"/>
                  <a:gd name="T31" fmla="*/ 45 h 54"/>
                  <a:gd name="T32" fmla="*/ 65 w 65"/>
                  <a:gd name="T33" fmla="*/ 45 h 54"/>
                  <a:gd name="T34" fmla="*/ 36 w 65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4">
                    <a:moveTo>
                      <a:pt x="36" y="54"/>
                    </a:moveTo>
                    <a:cubicBezTo>
                      <a:pt x="14" y="54"/>
                      <a:pt x="0" y="44"/>
                      <a:pt x="0" y="27"/>
                    </a:cubicBezTo>
                    <a:cubicBezTo>
                      <a:pt x="0" y="10"/>
                      <a:pt x="14" y="0"/>
                      <a:pt x="36" y="0"/>
                    </a:cubicBezTo>
                    <a:cubicBezTo>
                      <a:pt x="48" y="0"/>
                      <a:pt x="57" y="2"/>
                      <a:pt x="63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3" y="11"/>
                      <a:pt x="48" y="9"/>
                      <a:pt x="36" y="9"/>
                    </a:cubicBezTo>
                    <a:cubicBezTo>
                      <a:pt x="20" y="9"/>
                      <a:pt x="12" y="15"/>
                      <a:pt x="12" y="27"/>
                    </a:cubicBezTo>
                    <a:cubicBezTo>
                      <a:pt x="12" y="39"/>
                      <a:pt x="19" y="45"/>
                      <a:pt x="36" y="45"/>
                    </a:cubicBezTo>
                    <a:cubicBezTo>
                      <a:pt x="44" y="45"/>
                      <a:pt x="51" y="43"/>
                      <a:pt x="55" y="4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58" y="51"/>
                      <a:pt x="49" y="54"/>
                      <a:pt x="36" y="54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87BDF269-DEB3-4BA1-9565-EF9206E3CE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58538" y="238125"/>
                <a:ext cx="128587" cy="146050"/>
              </a:xfrm>
              <a:custGeom>
                <a:avLst/>
                <a:gdLst>
                  <a:gd name="T0" fmla="*/ 10 w 34"/>
                  <a:gd name="T1" fmla="*/ 39 h 39"/>
                  <a:gd name="T2" fmla="*/ 0 w 34"/>
                  <a:gd name="T3" fmla="*/ 39 h 39"/>
                  <a:gd name="T4" fmla="*/ 0 w 34"/>
                  <a:gd name="T5" fmla="*/ 1 h 39"/>
                  <a:gd name="T6" fmla="*/ 10 w 34"/>
                  <a:gd name="T7" fmla="*/ 1 h 39"/>
                  <a:gd name="T8" fmla="*/ 10 w 34"/>
                  <a:gd name="T9" fmla="*/ 5 h 39"/>
                  <a:gd name="T10" fmla="*/ 32 w 34"/>
                  <a:gd name="T11" fmla="*/ 0 h 39"/>
                  <a:gd name="T12" fmla="*/ 34 w 34"/>
                  <a:gd name="T13" fmla="*/ 0 h 39"/>
                  <a:gd name="T14" fmla="*/ 34 w 34"/>
                  <a:gd name="T15" fmla="*/ 10 h 39"/>
                  <a:gd name="T16" fmla="*/ 32 w 34"/>
                  <a:gd name="T17" fmla="*/ 10 h 39"/>
                  <a:gd name="T18" fmla="*/ 10 w 34"/>
                  <a:gd name="T19" fmla="*/ 14 h 39"/>
                  <a:gd name="T20" fmla="*/ 10 w 34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1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2"/>
                      <a:pt x="23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2" y="9"/>
                      <a:pt x="16" y="10"/>
                      <a:pt x="10" y="14"/>
                    </a:cubicBez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7398F86C-7D2D-47CA-B123-4729F0CE8CF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04588" y="238125"/>
                <a:ext cx="211137" cy="150813"/>
              </a:xfrm>
              <a:custGeom>
                <a:avLst/>
                <a:gdLst>
                  <a:gd name="T0" fmla="*/ 28 w 56"/>
                  <a:gd name="T1" fmla="*/ 40 h 40"/>
                  <a:gd name="T2" fmla="*/ 0 w 56"/>
                  <a:gd name="T3" fmla="*/ 20 h 40"/>
                  <a:gd name="T4" fmla="*/ 28 w 56"/>
                  <a:gd name="T5" fmla="*/ 0 h 40"/>
                  <a:gd name="T6" fmla="*/ 56 w 56"/>
                  <a:gd name="T7" fmla="*/ 20 h 40"/>
                  <a:gd name="T8" fmla="*/ 28 w 56"/>
                  <a:gd name="T9" fmla="*/ 40 h 40"/>
                  <a:gd name="T10" fmla="*/ 28 w 56"/>
                  <a:gd name="T11" fmla="*/ 8 h 40"/>
                  <a:gd name="T12" fmla="*/ 11 w 56"/>
                  <a:gd name="T13" fmla="*/ 20 h 40"/>
                  <a:gd name="T14" fmla="*/ 28 w 56"/>
                  <a:gd name="T15" fmla="*/ 31 h 40"/>
                  <a:gd name="T16" fmla="*/ 45 w 56"/>
                  <a:gd name="T17" fmla="*/ 20 h 40"/>
                  <a:gd name="T18" fmla="*/ 28 w 56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28" y="40"/>
                    </a:moveTo>
                    <a:cubicBezTo>
                      <a:pt x="12" y="40"/>
                      <a:pt x="0" y="32"/>
                      <a:pt x="0" y="20"/>
                    </a:cubicBezTo>
                    <a:cubicBezTo>
                      <a:pt x="0" y="8"/>
                      <a:pt x="12" y="0"/>
                      <a:pt x="28" y="0"/>
                    </a:cubicBezTo>
                    <a:cubicBezTo>
                      <a:pt x="45" y="0"/>
                      <a:pt x="56" y="8"/>
                      <a:pt x="56" y="20"/>
                    </a:cubicBezTo>
                    <a:cubicBezTo>
                      <a:pt x="56" y="32"/>
                      <a:pt x="45" y="40"/>
                      <a:pt x="28" y="40"/>
                    </a:cubicBezTo>
                    <a:close/>
                    <a:moveTo>
                      <a:pt x="28" y="8"/>
                    </a:moveTo>
                    <a:cubicBezTo>
                      <a:pt x="20" y="8"/>
                      <a:pt x="11" y="10"/>
                      <a:pt x="11" y="20"/>
                    </a:cubicBezTo>
                    <a:cubicBezTo>
                      <a:pt x="11" y="29"/>
                      <a:pt x="20" y="31"/>
                      <a:pt x="28" y="31"/>
                    </a:cubicBezTo>
                    <a:cubicBezTo>
                      <a:pt x="36" y="31"/>
                      <a:pt x="45" y="29"/>
                      <a:pt x="45" y="20"/>
                    </a:cubicBezTo>
                    <a:cubicBezTo>
                      <a:pt x="45" y="10"/>
                      <a:pt x="35" y="8"/>
                      <a:pt x="28" y="8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70" name="Freeform 10">
                <a:extLst>
                  <a:ext uri="{FF2B5EF4-FFF2-40B4-BE49-F238E27FC236}">
                    <a16:creationId xmlns:a16="http://schemas.microsoft.com/office/drawing/2014/main" id="{6C55872D-1F1F-4486-86C9-F3FBB7EB6F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2238" y="242887"/>
                <a:ext cx="187325" cy="146050"/>
              </a:xfrm>
              <a:custGeom>
                <a:avLst/>
                <a:gdLst>
                  <a:gd name="T0" fmla="*/ 18 w 50"/>
                  <a:gd name="T1" fmla="*/ 39 h 39"/>
                  <a:gd name="T2" fmla="*/ 0 w 50"/>
                  <a:gd name="T3" fmla="*/ 22 h 39"/>
                  <a:gd name="T4" fmla="*/ 0 w 50"/>
                  <a:gd name="T5" fmla="*/ 0 h 39"/>
                  <a:gd name="T6" fmla="*/ 11 w 50"/>
                  <a:gd name="T7" fmla="*/ 0 h 39"/>
                  <a:gd name="T8" fmla="*/ 11 w 50"/>
                  <a:gd name="T9" fmla="*/ 22 h 39"/>
                  <a:gd name="T10" fmla="*/ 20 w 50"/>
                  <a:gd name="T11" fmla="*/ 30 h 39"/>
                  <a:gd name="T12" fmla="*/ 39 w 50"/>
                  <a:gd name="T13" fmla="*/ 26 h 39"/>
                  <a:gd name="T14" fmla="*/ 39 w 50"/>
                  <a:gd name="T15" fmla="*/ 0 h 39"/>
                  <a:gd name="T16" fmla="*/ 50 w 50"/>
                  <a:gd name="T17" fmla="*/ 0 h 39"/>
                  <a:gd name="T18" fmla="*/ 50 w 50"/>
                  <a:gd name="T19" fmla="*/ 38 h 39"/>
                  <a:gd name="T20" fmla="*/ 39 w 50"/>
                  <a:gd name="T21" fmla="*/ 38 h 39"/>
                  <a:gd name="T22" fmla="*/ 39 w 50"/>
                  <a:gd name="T23" fmla="*/ 34 h 39"/>
                  <a:gd name="T24" fmla="*/ 18 w 5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9">
                    <a:moveTo>
                      <a:pt x="18" y="39"/>
                    </a:moveTo>
                    <a:cubicBezTo>
                      <a:pt x="6" y="39"/>
                      <a:pt x="0" y="33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8"/>
                      <a:pt x="13" y="30"/>
                      <a:pt x="20" y="30"/>
                    </a:cubicBezTo>
                    <a:cubicBezTo>
                      <a:pt x="28" y="30"/>
                      <a:pt x="33" y="28"/>
                      <a:pt x="39" y="2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4" y="36"/>
                      <a:pt x="27" y="39"/>
                      <a:pt x="18" y="39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71" name="Freeform 11">
                <a:extLst>
                  <a:ext uri="{FF2B5EF4-FFF2-40B4-BE49-F238E27FC236}">
                    <a16:creationId xmlns:a16="http://schemas.microsoft.com/office/drawing/2014/main" id="{9F5DEAE2-12CF-4E38-B977-50235F75843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88775" y="238125"/>
                <a:ext cx="198437" cy="203200"/>
              </a:xfrm>
              <a:custGeom>
                <a:avLst/>
                <a:gdLst>
                  <a:gd name="T0" fmla="*/ 11 w 53"/>
                  <a:gd name="T1" fmla="*/ 54 h 54"/>
                  <a:gd name="T2" fmla="*/ 0 w 53"/>
                  <a:gd name="T3" fmla="*/ 54 h 54"/>
                  <a:gd name="T4" fmla="*/ 0 w 53"/>
                  <a:gd name="T5" fmla="*/ 1 h 54"/>
                  <a:gd name="T6" fmla="*/ 10 w 53"/>
                  <a:gd name="T7" fmla="*/ 1 h 54"/>
                  <a:gd name="T8" fmla="*/ 10 w 53"/>
                  <a:gd name="T9" fmla="*/ 4 h 54"/>
                  <a:gd name="T10" fmla="*/ 29 w 53"/>
                  <a:gd name="T11" fmla="*/ 0 h 54"/>
                  <a:gd name="T12" fmla="*/ 53 w 53"/>
                  <a:gd name="T13" fmla="*/ 20 h 54"/>
                  <a:gd name="T14" fmla="*/ 29 w 53"/>
                  <a:gd name="T15" fmla="*/ 40 h 54"/>
                  <a:gd name="T16" fmla="*/ 11 w 53"/>
                  <a:gd name="T17" fmla="*/ 36 h 54"/>
                  <a:gd name="T18" fmla="*/ 11 w 53"/>
                  <a:gd name="T19" fmla="*/ 54 h 54"/>
                  <a:gd name="T20" fmla="*/ 11 w 53"/>
                  <a:gd name="T21" fmla="*/ 27 h 54"/>
                  <a:gd name="T22" fmla="*/ 28 w 53"/>
                  <a:gd name="T23" fmla="*/ 31 h 54"/>
                  <a:gd name="T24" fmla="*/ 42 w 53"/>
                  <a:gd name="T25" fmla="*/ 20 h 54"/>
                  <a:gd name="T26" fmla="*/ 28 w 53"/>
                  <a:gd name="T27" fmla="*/ 8 h 54"/>
                  <a:gd name="T28" fmla="*/ 11 w 53"/>
                  <a:gd name="T29" fmla="*/ 12 h 54"/>
                  <a:gd name="T30" fmla="*/ 11 w 53"/>
                  <a:gd name="T3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4">
                    <a:moveTo>
                      <a:pt x="11" y="54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2"/>
                      <a:pt x="21" y="0"/>
                      <a:pt x="29" y="0"/>
                    </a:cubicBezTo>
                    <a:cubicBezTo>
                      <a:pt x="43" y="0"/>
                      <a:pt x="53" y="8"/>
                      <a:pt x="53" y="20"/>
                    </a:cubicBezTo>
                    <a:cubicBezTo>
                      <a:pt x="53" y="32"/>
                      <a:pt x="43" y="40"/>
                      <a:pt x="29" y="40"/>
                    </a:cubicBezTo>
                    <a:cubicBezTo>
                      <a:pt x="21" y="40"/>
                      <a:pt x="16" y="38"/>
                      <a:pt x="11" y="36"/>
                    </a:cubicBezTo>
                    <a:lnTo>
                      <a:pt x="11" y="54"/>
                    </a:lnTo>
                    <a:close/>
                    <a:moveTo>
                      <a:pt x="11" y="27"/>
                    </a:moveTo>
                    <a:cubicBezTo>
                      <a:pt x="17" y="30"/>
                      <a:pt x="21" y="31"/>
                      <a:pt x="28" y="31"/>
                    </a:cubicBezTo>
                    <a:cubicBezTo>
                      <a:pt x="33" y="31"/>
                      <a:pt x="42" y="30"/>
                      <a:pt x="42" y="20"/>
                    </a:cubicBezTo>
                    <a:cubicBezTo>
                      <a:pt x="42" y="10"/>
                      <a:pt x="33" y="8"/>
                      <a:pt x="28" y="8"/>
                    </a:cubicBezTo>
                    <a:cubicBezTo>
                      <a:pt x="20" y="8"/>
                      <a:pt x="17" y="10"/>
                      <a:pt x="11" y="12"/>
                    </a:cubicBez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72" name="Freeform 12">
                <a:extLst>
                  <a:ext uri="{FF2B5EF4-FFF2-40B4-BE49-F238E27FC236}">
                    <a16:creationId xmlns:a16="http://schemas.microsoft.com/office/drawing/2014/main" id="{D50E0BDB-AE98-4F83-9072-C1D5DA0BC2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39600" y="-68263"/>
                <a:ext cx="244475" cy="198438"/>
              </a:xfrm>
              <a:custGeom>
                <a:avLst/>
                <a:gdLst>
                  <a:gd name="T0" fmla="*/ 31 w 65"/>
                  <a:gd name="T1" fmla="*/ 22 h 53"/>
                  <a:gd name="T2" fmla="*/ 31 w 65"/>
                  <a:gd name="T3" fmla="*/ 32 h 53"/>
                  <a:gd name="T4" fmla="*/ 55 w 65"/>
                  <a:gd name="T5" fmla="*/ 32 h 53"/>
                  <a:gd name="T6" fmla="*/ 55 w 65"/>
                  <a:gd name="T7" fmla="*/ 40 h 53"/>
                  <a:gd name="T8" fmla="*/ 36 w 65"/>
                  <a:gd name="T9" fmla="*/ 44 h 53"/>
                  <a:gd name="T10" fmla="*/ 12 w 65"/>
                  <a:gd name="T11" fmla="*/ 26 h 53"/>
                  <a:gd name="T12" fmla="*/ 36 w 65"/>
                  <a:gd name="T13" fmla="*/ 9 h 53"/>
                  <a:gd name="T14" fmla="*/ 57 w 65"/>
                  <a:gd name="T15" fmla="*/ 15 h 53"/>
                  <a:gd name="T16" fmla="*/ 58 w 65"/>
                  <a:gd name="T17" fmla="*/ 16 h 53"/>
                  <a:gd name="T18" fmla="*/ 64 w 65"/>
                  <a:gd name="T19" fmla="*/ 8 h 53"/>
                  <a:gd name="T20" fmla="*/ 63 w 65"/>
                  <a:gd name="T21" fmla="*/ 7 h 53"/>
                  <a:gd name="T22" fmla="*/ 36 w 65"/>
                  <a:gd name="T23" fmla="*/ 0 h 53"/>
                  <a:gd name="T24" fmla="*/ 0 w 65"/>
                  <a:gd name="T25" fmla="*/ 27 h 53"/>
                  <a:gd name="T26" fmla="*/ 36 w 65"/>
                  <a:gd name="T27" fmla="*/ 53 h 53"/>
                  <a:gd name="T28" fmla="*/ 65 w 65"/>
                  <a:gd name="T29" fmla="*/ 45 h 53"/>
                  <a:gd name="T30" fmla="*/ 65 w 65"/>
                  <a:gd name="T31" fmla="*/ 44 h 53"/>
                  <a:gd name="T32" fmla="*/ 65 w 65"/>
                  <a:gd name="T33" fmla="*/ 22 h 53"/>
                  <a:gd name="T34" fmla="*/ 31 w 65"/>
                  <a:gd name="T35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3">
                    <a:moveTo>
                      <a:pt x="31" y="22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1" y="43"/>
                      <a:pt x="44" y="44"/>
                      <a:pt x="36" y="44"/>
                    </a:cubicBezTo>
                    <a:cubicBezTo>
                      <a:pt x="20" y="44"/>
                      <a:pt x="12" y="38"/>
                      <a:pt x="12" y="26"/>
                    </a:cubicBezTo>
                    <a:cubicBezTo>
                      <a:pt x="12" y="15"/>
                      <a:pt x="20" y="9"/>
                      <a:pt x="36" y="9"/>
                    </a:cubicBezTo>
                    <a:cubicBezTo>
                      <a:pt x="48" y="9"/>
                      <a:pt x="53" y="11"/>
                      <a:pt x="57" y="15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57" y="2"/>
                      <a:pt x="48" y="0"/>
                      <a:pt x="36" y="0"/>
                    </a:cubicBezTo>
                    <a:cubicBezTo>
                      <a:pt x="14" y="0"/>
                      <a:pt x="0" y="10"/>
                      <a:pt x="0" y="27"/>
                    </a:cubicBezTo>
                    <a:cubicBezTo>
                      <a:pt x="0" y="43"/>
                      <a:pt x="14" y="53"/>
                      <a:pt x="36" y="53"/>
                    </a:cubicBezTo>
                    <a:cubicBezTo>
                      <a:pt x="49" y="53"/>
                      <a:pt x="58" y="51"/>
                      <a:pt x="65" y="45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22"/>
                      <a:pt x="65" y="22"/>
                      <a:pt x="65" y="22"/>
                    </a:cubicBez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73" name="Freeform 13">
                <a:extLst>
                  <a:ext uri="{FF2B5EF4-FFF2-40B4-BE49-F238E27FC236}">
                    <a16:creationId xmlns:a16="http://schemas.microsoft.com/office/drawing/2014/main" id="{559FCBDB-ADC6-4B15-9BC5-C41456CFE89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50675" y="-79375"/>
                <a:ext cx="282575" cy="204788"/>
              </a:xfrm>
              <a:custGeom>
                <a:avLst/>
                <a:gdLst>
                  <a:gd name="T0" fmla="*/ 88 w 178"/>
                  <a:gd name="T1" fmla="*/ 0 h 129"/>
                  <a:gd name="T2" fmla="*/ 0 w 178"/>
                  <a:gd name="T3" fmla="*/ 129 h 129"/>
                  <a:gd name="T4" fmla="*/ 29 w 178"/>
                  <a:gd name="T5" fmla="*/ 129 h 129"/>
                  <a:gd name="T6" fmla="*/ 43 w 178"/>
                  <a:gd name="T7" fmla="*/ 108 h 129"/>
                  <a:gd name="T8" fmla="*/ 133 w 178"/>
                  <a:gd name="T9" fmla="*/ 108 h 129"/>
                  <a:gd name="T10" fmla="*/ 149 w 178"/>
                  <a:gd name="T11" fmla="*/ 129 h 129"/>
                  <a:gd name="T12" fmla="*/ 178 w 178"/>
                  <a:gd name="T13" fmla="*/ 129 h 129"/>
                  <a:gd name="T14" fmla="*/ 88 w 178"/>
                  <a:gd name="T15" fmla="*/ 0 h 129"/>
                  <a:gd name="T16" fmla="*/ 119 w 178"/>
                  <a:gd name="T17" fmla="*/ 87 h 129"/>
                  <a:gd name="T18" fmla="*/ 57 w 178"/>
                  <a:gd name="T19" fmla="*/ 87 h 129"/>
                  <a:gd name="T20" fmla="*/ 88 w 178"/>
                  <a:gd name="T21" fmla="*/ 42 h 129"/>
                  <a:gd name="T22" fmla="*/ 119 w 178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29">
                    <a:moveTo>
                      <a:pt x="88" y="0"/>
                    </a:moveTo>
                    <a:lnTo>
                      <a:pt x="0" y="129"/>
                    </a:lnTo>
                    <a:lnTo>
                      <a:pt x="29" y="129"/>
                    </a:lnTo>
                    <a:lnTo>
                      <a:pt x="43" y="108"/>
                    </a:lnTo>
                    <a:lnTo>
                      <a:pt x="133" y="108"/>
                    </a:lnTo>
                    <a:lnTo>
                      <a:pt x="149" y="129"/>
                    </a:lnTo>
                    <a:lnTo>
                      <a:pt x="178" y="129"/>
                    </a:lnTo>
                    <a:lnTo>
                      <a:pt x="88" y="0"/>
                    </a:lnTo>
                    <a:close/>
                    <a:moveTo>
                      <a:pt x="119" y="87"/>
                    </a:moveTo>
                    <a:lnTo>
                      <a:pt x="57" y="87"/>
                    </a:lnTo>
                    <a:lnTo>
                      <a:pt x="88" y="42"/>
                    </a:lnTo>
                    <a:lnTo>
                      <a:pt x="119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74" name="Freeform 14">
                <a:extLst>
                  <a:ext uri="{FF2B5EF4-FFF2-40B4-BE49-F238E27FC236}">
                    <a16:creationId xmlns:a16="http://schemas.microsoft.com/office/drawing/2014/main" id="{E7FE5695-905F-4EEC-B175-825387071D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98250" y="-76200"/>
                <a:ext cx="371475" cy="217488"/>
              </a:xfrm>
              <a:custGeom>
                <a:avLst/>
                <a:gdLst>
                  <a:gd name="T0" fmla="*/ 208 w 234"/>
                  <a:gd name="T1" fmla="*/ 5 h 137"/>
                  <a:gd name="T2" fmla="*/ 168 w 234"/>
                  <a:gd name="T3" fmla="*/ 87 h 137"/>
                  <a:gd name="T4" fmla="*/ 116 w 234"/>
                  <a:gd name="T5" fmla="*/ 0 h 137"/>
                  <a:gd name="T6" fmla="*/ 69 w 234"/>
                  <a:gd name="T7" fmla="*/ 87 h 137"/>
                  <a:gd name="T8" fmla="*/ 26 w 234"/>
                  <a:gd name="T9" fmla="*/ 5 h 137"/>
                  <a:gd name="T10" fmla="*/ 0 w 234"/>
                  <a:gd name="T11" fmla="*/ 5 h 137"/>
                  <a:gd name="T12" fmla="*/ 67 w 234"/>
                  <a:gd name="T13" fmla="*/ 137 h 137"/>
                  <a:gd name="T14" fmla="*/ 116 w 234"/>
                  <a:gd name="T15" fmla="*/ 45 h 137"/>
                  <a:gd name="T16" fmla="*/ 171 w 234"/>
                  <a:gd name="T17" fmla="*/ 137 h 137"/>
                  <a:gd name="T18" fmla="*/ 234 w 234"/>
                  <a:gd name="T19" fmla="*/ 5 h 137"/>
                  <a:gd name="T20" fmla="*/ 208 w 234"/>
                  <a:gd name="T21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4" h="137">
                    <a:moveTo>
                      <a:pt x="208" y="5"/>
                    </a:moveTo>
                    <a:lnTo>
                      <a:pt x="168" y="87"/>
                    </a:lnTo>
                    <a:lnTo>
                      <a:pt x="116" y="0"/>
                    </a:lnTo>
                    <a:lnTo>
                      <a:pt x="69" y="87"/>
                    </a:lnTo>
                    <a:lnTo>
                      <a:pt x="26" y="5"/>
                    </a:lnTo>
                    <a:lnTo>
                      <a:pt x="0" y="5"/>
                    </a:lnTo>
                    <a:lnTo>
                      <a:pt x="67" y="137"/>
                    </a:lnTo>
                    <a:lnTo>
                      <a:pt x="116" y="45"/>
                    </a:lnTo>
                    <a:lnTo>
                      <a:pt x="171" y="137"/>
                    </a:lnTo>
                    <a:lnTo>
                      <a:pt x="234" y="5"/>
                    </a:lnTo>
                    <a:lnTo>
                      <a:pt x="208" y="5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75" name="Freeform 15">
                <a:extLst>
                  <a:ext uri="{FF2B5EF4-FFF2-40B4-BE49-F238E27FC236}">
                    <a16:creationId xmlns:a16="http://schemas.microsoft.com/office/drawing/2014/main" id="{EDD8804E-4F79-4717-ABD2-BA050AD06FB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36313" y="-79375"/>
                <a:ext cx="280987" cy="204788"/>
              </a:xfrm>
              <a:custGeom>
                <a:avLst/>
                <a:gdLst>
                  <a:gd name="T0" fmla="*/ 87 w 177"/>
                  <a:gd name="T1" fmla="*/ 0 h 129"/>
                  <a:gd name="T2" fmla="*/ 0 w 177"/>
                  <a:gd name="T3" fmla="*/ 129 h 129"/>
                  <a:gd name="T4" fmla="*/ 28 w 177"/>
                  <a:gd name="T5" fmla="*/ 129 h 129"/>
                  <a:gd name="T6" fmla="*/ 43 w 177"/>
                  <a:gd name="T7" fmla="*/ 108 h 129"/>
                  <a:gd name="T8" fmla="*/ 132 w 177"/>
                  <a:gd name="T9" fmla="*/ 108 h 129"/>
                  <a:gd name="T10" fmla="*/ 149 w 177"/>
                  <a:gd name="T11" fmla="*/ 129 h 129"/>
                  <a:gd name="T12" fmla="*/ 177 w 177"/>
                  <a:gd name="T13" fmla="*/ 129 h 129"/>
                  <a:gd name="T14" fmla="*/ 87 w 177"/>
                  <a:gd name="T15" fmla="*/ 0 h 129"/>
                  <a:gd name="T16" fmla="*/ 118 w 177"/>
                  <a:gd name="T17" fmla="*/ 87 h 129"/>
                  <a:gd name="T18" fmla="*/ 57 w 177"/>
                  <a:gd name="T19" fmla="*/ 87 h 129"/>
                  <a:gd name="T20" fmla="*/ 87 w 177"/>
                  <a:gd name="T21" fmla="*/ 42 h 129"/>
                  <a:gd name="T22" fmla="*/ 118 w 177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29">
                    <a:moveTo>
                      <a:pt x="87" y="0"/>
                    </a:moveTo>
                    <a:lnTo>
                      <a:pt x="0" y="129"/>
                    </a:lnTo>
                    <a:lnTo>
                      <a:pt x="28" y="129"/>
                    </a:lnTo>
                    <a:lnTo>
                      <a:pt x="43" y="108"/>
                    </a:lnTo>
                    <a:lnTo>
                      <a:pt x="132" y="108"/>
                    </a:lnTo>
                    <a:lnTo>
                      <a:pt x="149" y="129"/>
                    </a:lnTo>
                    <a:lnTo>
                      <a:pt x="177" y="129"/>
                    </a:lnTo>
                    <a:lnTo>
                      <a:pt x="87" y="0"/>
                    </a:lnTo>
                    <a:close/>
                    <a:moveTo>
                      <a:pt x="118" y="87"/>
                    </a:moveTo>
                    <a:lnTo>
                      <a:pt x="57" y="87"/>
                    </a:lnTo>
                    <a:lnTo>
                      <a:pt x="87" y="42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76" name="Freeform 16">
                <a:extLst>
                  <a:ext uri="{FF2B5EF4-FFF2-40B4-BE49-F238E27FC236}">
                    <a16:creationId xmlns:a16="http://schemas.microsoft.com/office/drawing/2014/main" id="{EB449CF7-AFA0-4563-8CC4-BE610B2B532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877550" y="-68263"/>
                <a:ext cx="236537" cy="193675"/>
              </a:xfrm>
              <a:custGeom>
                <a:avLst/>
                <a:gdLst>
                  <a:gd name="T0" fmla="*/ 54 w 63"/>
                  <a:gd name="T1" fmla="*/ 25 h 52"/>
                  <a:gd name="T2" fmla="*/ 60 w 63"/>
                  <a:gd name="T3" fmla="*/ 15 h 52"/>
                  <a:gd name="T4" fmla="*/ 35 w 63"/>
                  <a:gd name="T5" fmla="*/ 0 h 52"/>
                  <a:gd name="T6" fmla="*/ 0 w 63"/>
                  <a:gd name="T7" fmla="*/ 0 h 52"/>
                  <a:gd name="T8" fmla="*/ 0 w 63"/>
                  <a:gd name="T9" fmla="*/ 52 h 52"/>
                  <a:gd name="T10" fmla="*/ 35 w 63"/>
                  <a:gd name="T11" fmla="*/ 52 h 52"/>
                  <a:gd name="T12" fmla="*/ 63 w 63"/>
                  <a:gd name="T13" fmla="*/ 37 h 52"/>
                  <a:gd name="T14" fmla="*/ 54 w 63"/>
                  <a:gd name="T15" fmla="*/ 25 h 52"/>
                  <a:gd name="T16" fmla="*/ 34 w 63"/>
                  <a:gd name="T17" fmla="*/ 43 h 52"/>
                  <a:gd name="T18" fmla="*/ 11 w 63"/>
                  <a:gd name="T19" fmla="*/ 43 h 52"/>
                  <a:gd name="T20" fmla="*/ 11 w 63"/>
                  <a:gd name="T21" fmla="*/ 31 h 52"/>
                  <a:gd name="T22" fmla="*/ 34 w 63"/>
                  <a:gd name="T23" fmla="*/ 31 h 52"/>
                  <a:gd name="T24" fmla="*/ 52 w 63"/>
                  <a:gd name="T25" fmla="*/ 37 h 52"/>
                  <a:gd name="T26" fmla="*/ 34 w 63"/>
                  <a:gd name="T27" fmla="*/ 43 h 52"/>
                  <a:gd name="T28" fmla="*/ 11 w 63"/>
                  <a:gd name="T29" fmla="*/ 10 h 52"/>
                  <a:gd name="T30" fmla="*/ 35 w 63"/>
                  <a:gd name="T31" fmla="*/ 10 h 52"/>
                  <a:gd name="T32" fmla="*/ 49 w 63"/>
                  <a:gd name="T33" fmla="*/ 15 h 52"/>
                  <a:gd name="T34" fmla="*/ 35 w 63"/>
                  <a:gd name="T35" fmla="*/ 21 h 52"/>
                  <a:gd name="T36" fmla="*/ 11 w 63"/>
                  <a:gd name="T37" fmla="*/ 21 h 52"/>
                  <a:gd name="T38" fmla="*/ 11 w 63"/>
                  <a:gd name="T3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52">
                    <a:moveTo>
                      <a:pt x="54" y="25"/>
                    </a:moveTo>
                    <a:cubicBezTo>
                      <a:pt x="58" y="23"/>
                      <a:pt x="60" y="20"/>
                      <a:pt x="60" y="15"/>
                    </a:cubicBezTo>
                    <a:cubicBezTo>
                      <a:pt x="60" y="2"/>
                      <a:pt x="48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9" y="52"/>
                      <a:pt x="63" y="51"/>
                      <a:pt x="63" y="37"/>
                    </a:cubicBezTo>
                    <a:cubicBezTo>
                      <a:pt x="63" y="31"/>
                      <a:pt x="60" y="27"/>
                      <a:pt x="54" y="25"/>
                    </a:cubicBezTo>
                    <a:close/>
                    <a:moveTo>
                      <a:pt x="34" y="43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9" y="31"/>
                      <a:pt x="52" y="32"/>
                      <a:pt x="52" y="37"/>
                    </a:cubicBezTo>
                    <a:cubicBezTo>
                      <a:pt x="52" y="42"/>
                      <a:pt x="49" y="43"/>
                      <a:pt x="34" y="43"/>
                    </a:cubicBezTo>
                    <a:close/>
                    <a:moveTo>
                      <a:pt x="11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10"/>
                      <a:pt x="49" y="11"/>
                      <a:pt x="49" y="15"/>
                    </a:cubicBezTo>
                    <a:cubicBezTo>
                      <a:pt x="49" y="20"/>
                      <a:pt x="46" y="21"/>
                      <a:pt x="35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AE7503B5-0B43-4653-8F56-5D22C14DD4E3}"/>
                </a:ext>
              </a:extLst>
            </p:cNvPr>
            <p:cNvGrpSpPr/>
            <p:nvPr userDrawn="1"/>
          </p:nvGrpSpPr>
          <p:grpSpPr>
            <a:xfrm>
              <a:off x="8529624" y="255032"/>
              <a:ext cx="241929" cy="550656"/>
              <a:chOff x="8529624" y="255032"/>
              <a:chExt cx="241929" cy="550656"/>
            </a:xfrm>
          </p:grpSpPr>
          <p:sp>
            <p:nvSpPr>
              <p:cNvPr id="65" name="Gleichschenkliges Dreieck 64">
                <a:extLst>
                  <a:ext uri="{FF2B5EF4-FFF2-40B4-BE49-F238E27FC236}">
                    <a16:creationId xmlns:a16="http://schemas.microsoft.com/office/drawing/2014/main" id="{B9E110CC-2359-4C6E-90E1-278BC6E3CA4C}"/>
                  </a:ext>
                </a:extLst>
              </p:cNvPr>
              <p:cNvSpPr/>
              <p:nvPr/>
            </p:nvSpPr>
            <p:spPr bwMode="gray">
              <a:xfrm rot="16200000">
                <a:off x="8406740" y="597776"/>
                <a:ext cx="330796" cy="85028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  <p:sp>
            <p:nvSpPr>
              <p:cNvPr id="66" name="Gleichschenkliges Dreieck 65">
                <a:extLst>
                  <a:ext uri="{FF2B5EF4-FFF2-40B4-BE49-F238E27FC236}">
                    <a16:creationId xmlns:a16="http://schemas.microsoft.com/office/drawing/2014/main" id="{FD982EC0-9C0D-4DCE-A1C3-9E83383CABF4}"/>
                  </a:ext>
                </a:extLst>
              </p:cNvPr>
              <p:cNvSpPr/>
              <p:nvPr/>
            </p:nvSpPr>
            <p:spPr bwMode="gray">
              <a:xfrm rot="5400000">
                <a:off x="8425455" y="459589"/>
                <a:ext cx="550656" cy="141541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</p:grpSp>
      </p:grpSp>
      <p:pic>
        <p:nvPicPr>
          <p:cNvPr id="77" name="Grafik 76" descr="Marker">
            <a:extLst>
              <a:ext uri="{FF2B5EF4-FFF2-40B4-BE49-F238E27FC236}">
                <a16:creationId xmlns:a16="http://schemas.microsoft.com/office/drawing/2014/main" id="{39B05F4B-9D80-4712-8BCB-490AC62626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0170" y="4514347"/>
            <a:ext cx="360000" cy="360000"/>
          </a:xfrm>
          <a:prstGeom prst="rect">
            <a:avLst/>
          </a:prstGeom>
        </p:spPr>
      </p:pic>
      <p:pic>
        <p:nvPicPr>
          <p:cNvPr id="78" name="Grafik 77" descr="Marker">
            <a:extLst>
              <a:ext uri="{FF2B5EF4-FFF2-40B4-BE49-F238E27FC236}">
                <a16:creationId xmlns:a16="http://schemas.microsoft.com/office/drawing/2014/main" id="{12A8C7C7-85EB-4534-9E00-C6F55DD6B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8800" y="4514347"/>
            <a:ext cx="360000" cy="360000"/>
          </a:xfrm>
          <a:prstGeom prst="rect">
            <a:avLst/>
          </a:prstGeom>
        </p:spPr>
      </p:pic>
      <p:pic>
        <p:nvPicPr>
          <p:cNvPr id="79" name="Grafik 78" descr="Marker">
            <a:extLst>
              <a:ext uri="{FF2B5EF4-FFF2-40B4-BE49-F238E27FC236}">
                <a16:creationId xmlns:a16="http://schemas.microsoft.com/office/drawing/2014/main" id="{C9D6A0C1-5EE6-4279-A7D2-589349C905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7430" y="4514347"/>
            <a:ext cx="360000" cy="360000"/>
          </a:xfrm>
          <a:prstGeom prst="rect">
            <a:avLst/>
          </a:prstGeom>
        </p:spPr>
      </p:pic>
      <p:pic>
        <p:nvPicPr>
          <p:cNvPr id="80" name="Grafik 79" descr="Marker">
            <a:extLst>
              <a:ext uri="{FF2B5EF4-FFF2-40B4-BE49-F238E27FC236}">
                <a16:creationId xmlns:a16="http://schemas.microsoft.com/office/drawing/2014/main" id="{7EDDEAB8-3609-4BE5-B336-CBC6491BB5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50819" y="4514347"/>
            <a:ext cx="360000" cy="360000"/>
          </a:xfrm>
          <a:prstGeom prst="rect">
            <a:avLst/>
          </a:prstGeom>
        </p:spPr>
      </p:pic>
      <p:pic>
        <p:nvPicPr>
          <p:cNvPr id="81" name="Grafik 80" descr="Marker">
            <a:extLst>
              <a:ext uri="{FF2B5EF4-FFF2-40B4-BE49-F238E27FC236}">
                <a16:creationId xmlns:a16="http://schemas.microsoft.com/office/drawing/2014/main" id="{0507FC6E-8E58-4C52-BA14-E2DFF588BE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9449" y="451434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Ein Bild, das draußen, Straße, Himmel, Schlittschuhlaufen enthält.&#10;&#10;Automatisch generierte Beschreibung">
            <a:extLst>
              <a:ext uri="{FF2B5EF4-FFF2-40B4-BE49-F238E27FC236}">
                <a16:creationId xmlns:a16="http://schemas.microsoft.com/office/drawing/2014/main" id="{A7A6DD7B-D90B-43DC-934E-2C49A3E672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t="28207" r="51209" b="3435"/>
          <a:stretch/>
        </p:blipFill>
        <p:spPr>
          <a:xfrm>
            <a:off x="-2" y="1317214"/>
            <a:ext cx="3258105" cy="4688116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03F469B5-A17F-4C5F-B4DE-94BA27F8E523}"/>
              </a:ext>
            </a:extLst>
          </p:cNvPr>
          <p:cNvSpPr txBox="1">
            <a:spLocks/>
          </p:cNvSpPr>
          <p:nvPr/>
        </p:nvSpPr>
        <p:spPr bwMode="gray">
          <a:xfrm>
            <a:off x="1157855" y="427319"/>
            <a:ext cx="4681183" cy="46454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latin typeface="+mj-lt"/>
                <a:ea typeface="+mj-ea"/>
                <a:cs typeface="+mj-cs"/>
              </a:rPr>
              <a:t>GENDER EQUALITY</a:t>
            </a:r>
          </a:p>
        </p:txBody>
      </p:sp>
      <p:sp>
        <p:nvSpPr>
          <p:cNvPr id="6" name="Oval 51">
            <a:extLst>
              <a:ext uri="{FF2B5EF4-FFF2-40B4-BE49-F238E27FC236}">
                <a16:creationId xmlns:a16="http://schemas.microsoft.com/office/drawing/2014/main" id="{107CDF17-A55F-4C63-B8A5-AB9607A747CA}"/>
              </a:ext>
            </a:extLst>
          </p:cNvPr>
          <p:cNvSpPr/>
          <p:nvPr/>
        </p:nvSpPr>
        <p:spPr>
          <a:xfrm>
            <a:off x="382851" y="326251"/>
            <a:ext cx="639045" cy="6666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4D82894-73F4-4B18-921C-D2CF08AEC5D4}"/>
              </a:ext>
            </a:extLst>
          </p:cNvPr>
          <p:cNvSpPr/>
          <p:nvPr/>
        </p:nvSpPr>
        <p:spPr>
          <a:xfrm>
            <a:off x="7076976" y="2782216"/>
            <a:ext cx="5001545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>
                <a:ea typeface="Times New Roman" panose="02020603050405020304" pitchFamily="18" charset="0"/>
              </a:rPr>
              <a:t> </a:t>
            </a:r>
            <a:endParaRPr lang="de-AT" sz="1400" dirty="0">
              <a:ea typeface="Times New Roman" panose="02020603050405020304" pitchFamily="18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In the hiring process, women and men are given </a:t>
            </a:r>
            <a:r>
              <a:rPr lang="en-US" sz="1400" b="1" dirty="0">
                <a:ea typeface="Times New Roman" panose="02020603050405020304" pitchFamily="18" charset="0"/>
              </a:rPr>
              <a:t>equal opportunities </a:t>
            </a:r>
            <a:endParaRPr lang="en-US" sz="1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400" dirty="0">
              <a:ea typeface="Times New Roman" panose="02020603050405020304" pitchFamily="18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Among the participants in our </a:t>
            </a:r>
            <a:r>
              <a:rPr lang="en-US" sz="1400" b="1" dirty="0">
                <a:ea typeface="Times New Roman" panose="02020603050405020304" pitchFamily="18" charset="0"/>
              </a:rPr>
              <a:t>potential and leadership programs</a:t>
            </a:r>
            <a:r>
              <a:rPr lang="en-US" sz="1400" dirty="0">
                <a:ea typeface="Times New Roman" panose="02020603050405020304" pitchFamily="18" charset="0"/>
              </a:rPr>
              <a:t>, we value a balanced number between women and men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We </a:t>
            </a:r>
            <a:r>
              <a:rPr lang="en-US" sz="1400" b="1" dirty="0">
                <a:ea typeface="Times New Roman" panose="02020603050405020304" pitchFamily="18" charset="0"/>
              </a:rPr>
              <a:t>support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a typeface="Times New Roman" panose="02020603050405020304" pitchFamily="18" charset="0"/>
              </a:rPr>
              <a:t>employees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a typeface="Times New Roman" panose="02020603050405020304" pitchFamily="18" charset="0"/>
              </a:rPr>
              <a:t>returning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a typeface="Times New Roman" panose="02020603050405020304" pitchFamily="18" charset="0"/>
              </a:rPr>
              <a:t>from parental leave </a:t>
            </a:r>
            <a:r>
              <a:rPr lang="en-US" sz="1400" dirty="0">
                <a:ea typeface="Times New Roman" panose="02020603050405020304" pitchFamily="18" charset="0"/>
              </a:rPr>
              <a:t>and </a:t>
            </a:r>
            <a:r>
              <a:rPr lang="en-US" sz="1400" b="1" dirty="0">
                <a:ea typeface="Times New Roman" panose="02020603050405020304" pitchFamily="18" charset="0"/>
              </a:rPr>
              <a:t>encourage part-time leadership roles</a:t>
            </a:r>
          </a:p>
          <a:p>
            <a:pPr>
              <a:spcAft>
                <a:spcPts val="300"/>
              </a:spcAft>
            </a:pPr>
            <a:endParaRPr lang="en-US" sz="1400" dirty="0">
              <a:ea typeface="Times New Roman" panose="02020603050405020304" pitchFamily="18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With the </a:t>
            </a:r>
            <a:r>
              <a:rPr lang="en-US" sz="1400" b="1" dirty="0">
                <a:ea typeface="Times New Roman" panose="02020603050405020304" pitchFamily="18" charset="0"/>
              </a:rPr>
              <a:t>BAWAG Group Women´s Mentoring Program</a:t>
            </a:r>
            <a:r>
              <a:rPr lang="en-US" sz="1400" dirty="0">
                <a:ea typeface="Times New Roman" panose="02020603050405020304" pitchFamily="18" charset="0"/>
              </a:rPr>
              <a:t> and our </a:t>
            </a:r>
            <a:r>
              <a:rPr lang="en-US" sz="1400" b="1" dirty="0">
                <a:ea typeface="Times New Roman" panose="02020603050405020304" pitchFamily="18" charset="0"/>
              </a:rPr>
              <a:t>Women´s Initiative </a:t>
            </a:r>
            <a:r>
              <a:rPr lang="en-US" sz="1400" dirty="0">
                <a:ea typeface="Times New Roman" panose="02020603050405020304" pitchFamily="18" charset="0"/>
              </a:rPr>
              <a:t>we want to further encourage and empower women in our company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E5DE3E9-5ABE-4D62-83F9-8367F83C0678}"/>
              </a:ext>
            </a:extLst>
          </p:cNvPr>
          <p:cNvSpPr txBox="1"/>
          <p:nvPr/>
        </p:nvSpPr>
        <p:spPr>
          <a:xfrm>
            <a:off x="7076976" y="2350303"/>
            <a:ext cx="175807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AU" sz="1400" b="1" dirty="0"/>
              <a:t>Our measures: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3B819F7-A54C-468F-987F-482CA4F6181A}"/>
              </a:ext>
            </a:extLst>
          </p:cNvPr>
          <p:cNvSpPr txBox="1"/>
          <p:nvPr/>
        </p:nvSpPr>
        <p:spPr>
          <a:xfrm>
            <a:off x="3901803" y="3237139"/>
            <a:ext cx="1473989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/>
              <a:t>56% Women </a:t>
            </a:r>
            <a:endParaRPr lang="de-AT" sz="14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0585ED0-FF93-4753-8A68-658076BF2111}"/>
              </a:ext>
            </a:extLst>
          </p:cNvPr>
          <p:cNvSpPr txBox="1"/>
          <p:nvPr/>
        </p:nvSpPr>
        <p:spPr>
          <a:xfrm>
            <a:off x="5465452" y="3237139"/>
            <a:ext cx="126109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/>
              <a:t>44% Men </a:t>
            </a:r>
            <a:endParaRPr lang="de-AT" sz="1400" b="1" dirty="0"/>
          </a:p>
        </p:txBody>
      </p:sp>
      <p:pic>
        <p:nvPicPr>
          <p:cNvPr id="16" name="Grafik 15" descr="Frau">
            <a:extLst>
              <a:ext uri="{FF2B5EF4-FFF2-40B4-BE49-F238E27FC236}">
                <a16:creationId xmlns:a16="http://schemas.microsoft.com/office/drawing/2014/main" id="{F1406BDE-D89D-48EC-809F-4E63FFFB6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5313" y="2782708"/>
            <a:ext cx="360000" cy="360000"/>
          </a:xfrm>
          <a:prstGeom prst="rect">
            <a:avLst/>
          </a:prstGeom>
        </p:spPr>
      </p:pic>
      <p:pic>
        <p:nvPicPr>
          <p:cNvPr id="17" name="Grafik 16" descr="Frau">
            <a:extLst>
              <a:ext uri="{FF2B5EF4-FFF2-40B4-BE49-F238E27FC236}">
                <a16:creationId xmlns:a16="http://schemas.microsoft.com/office/drawing/2014/main" id="{4F3CDC54-443C-4A9D-B402-BEF51F758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5994" y="2783952"/>
            <a:ext cx="360000" cy="360000"/>
          </a:xfrm>
          <a:prstGeom prst="rect">
            <a:avLst/>
          </a:prstGeom>
        </p:spPr>
      </p:pic>
      <p:pic>
        <p:nvPicPr>
          <p:cNvPr id="18" name="Grafik 17" descr="Frau">
            <a:extLst>
              <a:ext uri="{FF2B5EF4-FFF2-40B4-BE49-F238E27FC236}">
                <a16:creationId xmlns:a16="http://schemas.microsoft.com/office/drawing/2014/main" id="{47FACF93-A27F-4FBD-8360-C1047045C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6675" y="2782216"/>
            <a:ext cx="360000" cy="360000"/>
          </a:xfrm>
          <a:prstGeom prst="rect">
            <a:avLst/>
          </a:prstGeom>
        </p:spPr>
      </p:pic>
      <p:pic>
        <p:nvPicPr>
          <p:cNvPr id="19" name="Grafik 18" descr="Frau">
            <a:extLst>
              <a:ext uri="{FF2B5EF4-FFF2-40B4-BE49-F238E27FC236}">
                <a16:creationId xmlns:a16="http://schemas.microsoft.com/office/drawing/2014/main" id="{F9BBBDAB-255D-4860-B223-F9B44DDA83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9260" y="2788363"/>
            <a:ext cx="360000" cy="360000"/>
          </a:xfrm>
          <a:prstGeom prst="rect">
            <a:avLst/>
          </a:prstGeom>
        </p:spPr>
      </p:pic>
      <p:pic>
        <p:nvPicPr>
          <p:cNvPr id="20" name="Grafik 19" descr="Frau">
            <a:extLst>
              <a:ext uri="{FF2B5EF4-FFF2-40B4-BE49-F238E27FC236}">
                <a16:creationId xmlns:a16="http://schemas.microsoft.com/office/drawing/2014/main" id="{B2A4BAE1-C56B-466F-ADC3-9219A55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-22727" r="24810" b="-19585"/>
          <a:stretch/>
        </p:blipFill>
        <p:spPr>
          <a:xfrm>
            <a:off x="4949941" y="2707789"/>
            <a:ext cx="270681" cy="512325"/>
          </a:xfrm>
          <a:prstGeom prst="rect">
            <a:avLst/>
          </a:prstGeom>
        </p:spPr>
      </p:pic>
      <p:pic>
        <p:nvPicPr>
          <p:cNvPr id="21" name="Grafik 20" descr="Mann">
            <a:extLst>
              <a:ext uri="{FF2B5EF4-FFF2-40B4-BE49-F238E27FC236}">
                <a16:creationId xmlns:a16="http://schemas.microsoft.com/office/drawing/2014/main" id="{978F6DF8-033B-48A7-9C93-ACA81B8319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6613" y="2793780"/>
            <a:ext cx="352730" cy="352730"/>
          </a:xfrm>
          <a:prstGeom prst="rect">
            <a:avLst/>
          </a:prstGeom>
        </p:spPr>
      </p:pic>
      <p:pic>
        <p:nvPicPr>
          <p:cNvPr id="22" name="Grafik 21" descr="Mann">
            <a:extLst>
              <a:ext uri="{FF2B5EF4-FFF2-40B4-BE49-F238E27FC236}">
                <a16:creationId xmlns:a16="http://schemas.microsoft.com/office/drawing/2014/main" id="{08CFB8C9-2EF9-488C-B47B-03F224DE56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0786" y="2789978"/>
            <a:ext cx="352730" cy="352730"/>
          </a:xfrm>
          <a:prstGeom prst="rect">
            <a:avLst/>
          </a:prstGeom>
        </p:spPr>
      </p:pic>
      <p:pic>
        <p:nvPicPr>
          <p:cNvPr id="23" name="Grafik 22" descr="Mann">
            <a:extLst>
              <a:ext uri="{FF2B5EF4-FFF2-40B4-BE49-F238E27FC236}">
                <a16:creationId xmlns:a16="http://schemas.microsoft.com/office/drawing/2014/main" id="{51F96A90-7EB5-4A78-9FA4-AF0489BBE8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09879" y="2791222"/>
            <a:ext cx="352730" cy="352730"/>
          </a:xfrm>
          <a:prstGeom prst="rect">
            <a:avLst/>
          </a:prstGeom>
        </p:spPr>
      </p:pic>
      <p:pic>
        <p:nvPicPr>
          <p:cNvPr id="24" name="Grafik 23" descr="Mann">
            <a:extLst>
              <a:ext uri="{FF2B5EF4-FFF2-40B4-BE49-F238E27FC236}">
                <a16:creationId xmlns:a16="http://schemas.microsoft.com/office/drawing/2014/main" id="{7B35A092-8D5E-4C23-B547-486164F260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4052" y="2797346"/>
            <a:ext cx="352730" cy="352730"/>
          </a:xfrm>
          <a:prstGeom prst="rect">
            <a:avLst/>
          </a:prstGeom>
        </p:spPr>
      </p:pic>
      <p:pic>
        <p:nvPicPr>
          <p:cNvPr id="25" name="Grafik 24" descr="Mann">
            <a:extLst>
              <a:ext uri="{FF2B5EF4-FFF2-40B4-BE49-F238E27FC236}">
                <a16:creationId xmlns:a16="http://schemas.microsoft.com/office/drawing/2014/main" id="{3706C6FA-29CB-43E1-A363-5AE5C6ACD6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5885"/>
          <a:stretch/>
        </p:blipFill>
        <p:spPr>
          <a:xfrm>
            <a:off x="5199867" y="2956356"/>
            <a:ext cx="352730" cy="190879"/>
          </a:xfrm>
          <a:prstGeom prst="rect">
            <a:avLst/>
          </a:prstGeom>
        </p:spPr>
      </p:pic>
      <p:pic>
        <p:nvPicPr>
          <p:cNvPr id="26" name="Grafik 25" descr="Frau">
            <a:extLst>
              <a:ext uri="{FF2B5EF4-FFF2-40B4-BE49-F238E27FC236}">
                <a16:creationId xmlns:a16="http://schemas.microsoft.com/office/drawing/2014/main" id="{E058F277-105F-4826-9959-866F6F2CC5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0493"/>
          <a:stretch/>
        </p:blipFill>
        <p:spPr>
          <a:xfrm>
            <a:off x="5199867" y="2796565"/>
            <a:ext cx="352730" cy="209899"/>
          </a:xfrm>
          <a:prstGeom prst="rect">
            <a:avLst/>
          </a:prstGeom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77819ECC-369C-4095-A693-39260CBC8A29}"/>
              </a:ext>
            </a:extLst>
          </p:cNvPr>
          <p:cNvGrpSpPr/>
          <p:nvPr/>
        </p:nvGrpSpPr>
        <p:grpSpPr>
          <a:xfrm>
            <a:off x="516801" y="443599"/>
            <a:ext cx="382050" cy="448266"/>
            <a:chOff x="2873530" y="3484928"/>
            <a:chExt cx="575428" cy="647168"/>
          </a:xfrm>
        </p:grpSpPr>
        <p:pic>
          <p:nvPicPr>
            <p:cNvPr id="33" name="Grafik 32" descr="Weiblich">
              <a:extLst>
                <a:ext uri="{FF2B5EF4-FFF2-40B4-BE49-F238E27FC236}">
                  <a16:creationId xmlns:a16="http://schemas.microsoft.com/office/drawing/2014/main" id="{E0AF891F-9585-449D-BA03-6976C9B6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73530" y="3577696"/>
              <a:ext cx="554400" cy="554400"/>
            </a:xfrm>
            <a:prstGeom prst="rect">
              <a:avLst/>
            </a:prstGeom>
          </p:spPr>
        </p:pic>
        <p:pic>
          <p:nvPicPr>
            <p:cNvPr id="34" name="Grafik 33" descr="Männlich">
              <a:extLst>
                <a:ext uri="{FF2B5EF4-FFF2-40B4-BE49-F238E27FC236}">
                  <a16:creationId xmlns:a16="http://schemas.microsoft.com/office/drawing/2014/main" id="{5A5B09A8-008C-4003-8F17-A30AA9F1D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94558" y="3484928"/>
              <a:ext cx="554400" cy="554400"/>
            </a:xfrm>
            <a:prstGeom prst="rect">
              <a:avLst/>
            </a:prstGeom>
          </p:spPr>
        </p:pic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AB22DD97-525E-47F4-8D35-A51FBF798EE3}"/>
              </a:ext>
            </a:extLst>
          </p:cNvPr>
          <p:cNvSpPr txBox="1"/>
          <p:nvPr/>
        </p:nvSpPr>
        <p:spPr>
          <a:xfrm>
            <a:off x="3875314" y="2350304"/>
            <a:ext cx="272379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AU" sz="1400" b="1" dirty="0"/>
              <a:t>Overall gender distribution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EABF721-8538-4783-8C95-A3F3BED979C8}"/>
              </a:ext>
            </a:extLst>
          </p:cNvPr>
          <p:cNvGrpSpPr/>
          <p:nvPr/>
        </p:nvGrpSpPr>
        <p:grpSpPr>
          <a:xfrm>
            <a:off x="10499681" y="255032"/>
            <a:ext cx="1220159" cy="550656"/>
            <a:chOff x="8529624" y="255032"/>
            <a:chExt cx="991220" cy="550656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D73BA5D3-6E27-4FF0-BD63-3160BEA3877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97244" y="526216"/>
              <a:ext cx="723600" cy="265186"/>
              <a:chOff x="10863263" y="-79375"/>
              <a:chExt cx="1420812" cy="520700"/>
            </a:xfrm>
          </p:grpSpPr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41F02C2B-FA75-40EC-93BF-E218C89D8A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63263" y="185737"/>
                <a:ext cx="242887" cy="203200"/>
              </a:xfrm>
              <a:custGeom>
                <a:avLst/>
                <a:gdLst>
                  <a:gd name="T0" fmla="*/ 36 w 65"/>
                  <a:gd name="T1" fmla="*/ 54 h 54"/>
                  <a:gd name="T2" fmla="*/ 0 w 65"/>
                  <a:gd name="T3" fmla="*/ 27 h 54"/>
                  <a:gd name="T4" fmla="*/ 36 w 65"/>
                  <a:gd name="T5" fmla="*/ 0 h 54"/>
                  <a:gd name="T6" fmla="*/ 63 w 65"/>
                  <a:gd name="T7" fmla="*/ 8 h 54"/>
                  <a:gd name="T8" fmla="*/ 64 w 65"/>
                  <a:gd name="T9" fmla="*/ 8 h 54"/>
                  <a:gd name="T10" fmla="*/ 58 w 65"/>
                  <a:gd name="T11" fmla="*/ 16 h 54"/>
                  <a:gd name="T12" fmla="*/ 57 w 65"/>
                  <a:gd name="T13" fmla="*/ 15 h 54"/>
                  <a:gd name="T14" fmla="*/ 36 w 65"/>
                  <a:gd name="T15" fmla="*/ 9 h 54"/>
                  <a:gd name="T16" fmla="*/ 12 w 65"/>
                  <a:gd name="T17" fmla="*/ 27 h 54"/>
                  <a:gd name="T18" fmla="*/ 36 w 65"/>
                  <a:gd name="T19" fmla="*/ 45 h 54"/>
                  <a:gd name="T20" fmla="*/ 55 w 65"/>
                  <a:gd name="T21" fmla="*/ 40 h 54"/>
                  <a:gd name="T22" fmla="*/ 55 w 65"/>
                  <a:gd name="T23" fmla="*/ 32 h 54"/>
                  <a:gd name="T24" fmla="*/ 31 w 65"/>
                  <a:gd name="T25" fmla="*/ 32 h 54"/>
                  <a:gd name="T26" fmla="*/ 31 w 65"/>
                  <a:gd name="T27" fmla="*/ 23 h 54"/>
                  <a:gd name="T28" fmla="*/ 65 w 65"/>
                  <a:gd name="T29" fmla="*/ 23 h 54"/>
                  <a:gd name="T30" fmla="*/ 65 w 65"/>
                  <a:gd name="T31" fmla="*/ 45 h 54"/>
                  <a:gd name="T32" fmla="*/ 65 w 65"/>
                  <a:gd name="T33" fmla="*/ 45 h 54"/>
                  <a:gd name="T34" fmla="*/ 36 w 65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4">
                    <a:moveTo>
                      <a:pt x="36" y="54"/>
                    </a:moveTo>
                    <a:cubicBezTo>
                      <a:pt x="14" y="54"/>
                      <a:pt x="0" y="44"/>
                      <a:pt x="0" y="27"/>
                    </a:cubicBezTo>
                    <a:cubicBezTo>
                      <a:pt x="0" y="10"/>
                      <a:pt x="14" y="0"/>
                      <a:pt x="36" y="0"/>
                    </a:cubicBezTo>
                    <a:cubicBezTo>
                      <a:pt x="48" y="0"/>
                      <a:pt x="57" y="2"/>
                      <a:pt x="63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3" y="11"/>
                      <a:pt x="48" y="9"/>
                      <a:pt x="36" y="9"/>
                    </a:cubicBezTo>
                    <a:cubicBezTo>
                      <a:pt x="20" y="9"/>
                      <a:pt x="12" y="15"/>
                      <a:pt x="12" y="27"/>
                    </a:cubicBezTo>
                    <a:cubicBezTo>
                      <a:pt x="12" y="39"/>
                      <a:pt x="19" y="45"/>
                      <a:pt x="36" y="45"/>
                    </a:cubicBezTo>
                    <a:cubicBezTo>
                      <a:pt x="44" y="45"/>
                      <a:pt x="51" y="43"/>
                      <a:pt x="55" y="4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58" y="51"/>
                      <a:pt x="49" y="54"/>
                      <a:pt x="36" y="54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80982AAB-0661-4EFE-98A3-6F28B0B2E3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58538" y="238125"/>
                <a:ext cx="128587" cy="146050"/>
              </a:xfrm>
              <a:custGeom>
                <a:avLst/>
                <a:gdLst>
                  <a:gd name="T0" fmla="*/ 10 w 34"/>
                  <a:gd name="T1" fmla="*/ 39 h 39"/>
                  <a:gd name="T2" fmla="*/ 0 w 34"/>
                  <a:gd name="T3" fmla="*/ 39 h 39"/>
                  <a:gd name="T4" fmla="*/ 0 w 34"/>
                  <a:gd name="T5" fmla="*/ 1 h 39"/>
                  <a:gd name="T6" fmla="*/ 10 w 34"/>
                  <a:gd name="T7" fmla="*/ 1 h 39"/>
                  <a:gd name="T8" fmla="*/ 10 w 34"/>
                  <a:gd name="T9" fmla="*/ 5 h 39"/>
                  <a:gd name="T10" fmla="*/ 32 w 34"/>
                  <a:gd name="T11" fmla="*/ 0 h 39"/>
                  <a:gd name="T12" fmla="*/ 34 w 34"/>
                  <a:gd name="T13" fmla="*/ 0 h 39"/>
                  <a:gd name="T14" fmla="*/ 34 w 34"/>
                  <a:gd name="T15" fmla="*/ 10 h 39"/>
                  <a:gd name="T16" fmla="*/ 32 w 34"/>
                  <a:gd name="T17" fmla="*/ 10 h 39"/>
                  <a:gd name="T18" fmla="*/ 10 w 34"/>
                  <a:gd name="T19" fmla="*/ 14 h 39"/>
                  <a:gd name="T20" fmla="*/ 10 w 34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1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2"/>
                      <a:pt x="23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2" y="9"/>
                      <a:pt x="16" y="10"/>
                      <a:pt x="10" y="14"/>
                    </a:cubicBez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id="{33C1101F-5E38-46C3-B9F9-C009B36282F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04588" y="238125"/>
                <a:ext cx="211137" cy="150813"/>
              </a:xfrm>
              <a:custGeom>
                <a:avLst/>
                <a:gdLst>
                  <a:gd name="T0" fmla="*/ 28 w 56"/>
                  <a:gd name="T1" fmla="*/ 40 h 40"/>
                  <a:gd name="T2" fmla="*/ 0 w 56"/>
                  <a:gd name="T3" fmla="*/ 20 h 40"/>
                  <a:gd name="T4" fmla="*/ 28 w 56"/>
                  <a:gd name="T5" fmla="*/ 0 h 40"/>
                  <a:gd name="T6" fmla="*/ 56 w 56"/>
                  <a:gd name="T7" fmla="*/ 20 h 40"/>
                  <a:gd name="T8" fmla="*/ 28 w 56"/>
                  <a:gd name="T9" fmla="*/ 40 h 40"/>
                  <a:gd name="T10" fmla="*/ 28 w 56"/>
                  <a:gd name="T11" fmla="*/ 8 h 40"/>
                  <a:gd name="T12" fmla="*/ 11 w 56"/>
                  <a:gd name="T13" fmla="*/ 20 h 40"/>
                  <a:gd name="T14" fmla="*/ 28 w 56"/>
                  <a:gd name="T15" fmla="*/ 31 h 40"/>
                  <a:gd name="T16" fmla="*/ 45 w 56"/>
                  <a:gd name="T17" fmla="*/ 20 h 40"/>
                  <a:gd name="T18" fmla="*/ 28 w 56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28" y="40"/>
                    </a:moveTo>
                    <a:cubicBezTo>
                      <a:pt x="12" y="40"/>
                      <a:pt x="0" y="32"/>
                      <a:pt x="0" y="20"/>
                    </a:cubicBezTo>
                    <a:cubicBezTo>
                      <a:pt x="0" y="8"/>
                      <a:pt x="12" y="0"/>
                      <a:pt x="28" y="0"/>
                    </a:cubicBezTo>
                    <a:cubicBezTo>
                      <a:pt x="45" y="0"/>
                      <a:pt x="56" y="8"/>
                      <a:pt x="56" y="20"/>
                    </a:cubicBezTo>
                    <a:cubicBezTo>
                      <a:pt x="56" y="32"/>
                      <a:pt x="45" y="40"/>
                      <a:pt x="28" y="40"/>
                    </a:cubicBezTo>
                    <a:close/>
                    <a:moveTo>
                      <a:pt x="28" y="8"/>
                    </a:moveTo>
                    <a:cubicBezTo>
                      <a:pt x="20" y="8"/>
                      <a:pt x="11" y="10"/>
                      <a:pt x="11" y="20"/>
                    </a:cubicBezTo>
                    <a:cubicBezTo>
                      <a:pt x="11" y="29"/>
                      <a:pt x="20" y="31"/>
                      <a:pt x="28" y="31"/>
                    </a:cubicBezTo>
                    <a:cubicBezTo>
                      <a:pt x="36" y="31"/>
                      <a:pt x="45" y="29"/>
                      <a:pt x="45" y="20"/>
                    </a:cubicBezTo>
                    <a:cubicBezTo>
                      <a:pt x="45" y="10"/>
                      <a:pt x="35" y="8"/>
                      <a:pt x="28" y="8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8501C581-5D0C-45A7-BC53-45A4343F46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2238" y="242887"/>
                <a:ext cx="187325" cy="146050"/>
              </a:xfrm>
              <a:custGeom>
                <a:avLst/>
                <a:gdLst>
                  <a:gd name="T0" fmla="*/ 18 w 50"/>
                  <a:gd name="T1" fmla="*/ 39 h 39"/>
                  <a:gd name="T2" fmla="*/ 0 w 50"/>
                  <a:gd name="T3" fmla="*/ 22 h 39"/>
                  <a:gd name="T4" fmla="*/ 0 w 50"/>
                  <a:gd name="T5" fmla="*/ 0 h 39"/>
                  <a:gd name="T6" fmla="*/ 11 w 50"/>
                  <a:gd name="T7" fmla="*/ 0 h 39"/>
                  <a:gd name="T8" fmla="*/ 11 w 50"/>
                  <a:gd name="T9" fmla="*/ 22 h 39"/>
                  <a:gd name="T10" fmla="*/ 20 w 50"/>
                  <a:gd name="T11" fmla="*/ 30 h 39"/>
                  <a:gd name="T12" fmla="*/ 39 w 50"/>
                  <a:gd name="T13" fmla="*/ 26 h 39"/>
                  <a:gd name="T14" fmla="*/ 39 w 50"/>
                  <a:gd name="T15" fmla="*/ 0 h 39"/>
                  <a:gd name="T16" fmla="*/ 50 w 50"/>
                  <a:gd name="T17" fmla="*/ 0 h 39"/>
                  <a:gd name="T18" fmla="*/ 50 w 50"/>
                  <a:gd name="T19" fmla="*/ 38 h 39"/>
                  <a:gd name="T20" fmla="*/ 39 w 50"/>
                  <a:gd name="T21" fmla="*/ 38 h 39"/>
                  <a:gd name="T22" fmla="*/ 39 w 50"/>
                  <a:gd name="T23" fmla="*/ 34 h 39"/>
                  <a:gd name="T24" fmla="*/ 18 w 5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9">
                    <a:moveTo>
                      <a:pt x="18" y="39"/>
                    </a:moveTo>
                    <a:cubicBezTo>
                      <a:pt x="6" y="39"/>
                      <a:pt x="0" y="33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8"/>
                      <a:pt x="13" y="30"/>
                      <a:pt x="20" y="30"/>
                    </a:cubicBezTo>
                    <a:cubicBezTo>
                      <a:pt x="28" y="30"/>
                      <a:pt x="33" y="28"/>
                      <a:pt x="39" y="2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4" y="36"/>
                      <a:pt x="27" y="39"/>
                      <a:pt x="18" y="39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1" name="Freeform 11">
                <a:extLst>
                  <a:ext uri="{FF2B5EF4-FFF2-40B4-BE49-F238E27FC236}">
                    <a16:creationId xmlns:a16="http://schemas.microsoft.com/office/drawing/2014/main" id="{747F556F-5C2F-4768-A9BC-451161586C5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88775" y="238125"/>
                <a:ext cx="198437" cy="203200"/>
              </a:xfrm>
              <a:custGeom>
                <a:avLst/>
                <a:gdLst>
                  <a:gd name="T0" fmla="*/ 11 w 53"/>
                  <a:gd name="T1" fmla="*/ 54 h 54"/>
                  <a:gd name="T2" fmla="*/ 0 w 53"/>
                  <a:gd name="T3" fmla="*/ 54 h 54"/>
                  <a:gd name="T4" fmla="*/ 0 w 53"/>
                  <a:gd name="T5" fmla="*/ 1 h 54"/>
                  <a:gd name="T6" fmla="*/ 10 w 53"/>
                  <a:gd name="T7" fmla="*/ 1 h 54"/>
                  <a:gd name="T8" fmla="*/ 10 w 53"/>
                  <a:gd name="T9" fmla="*/ 4 h 54"/>
                  <a:gd name="T10" fmla="*/ 29 w 53"/>
                  <a:gd name="T11" fmla="*/ 0 h 54"/>
                  <a:gd name="T12" fmla="*/ 53 w 53"/>
                  <a:gd name="T13" fmla="*/ 20 h 54"/>
                  <a:gd name="T14" fmla="*/ 29 w 53"/>
                  <a:gd name="T15" fmla="*/ 40 h 54"/>
                  <a:gd name="T16" fmla="*/ 11 w 53"/>
                  <a:gd name="T17" fmla="*/ 36 h 54"/>
                  <a:gd name="T18" fmla="*/ 11 w 53"/>
                  <a:gd name="T19" fmla="*/ 54 h 54"/>
                  <a:gd name="T20" fmla="*/ 11 w 53"/>
                  <a:gd name="T21" fmla="*/ 27 h 54"/>
                  <a:gd name="T22" fmla="*/ 28 w 53"/>
                  <a:gd name="T23" fmla="*/ 31 h 54"/>
                  <a:gd name="T24" fmla="*/ 42 w 53"/>
                  <a:gd name="T25" fmla="*/ 20 h 54"/>
                  <a:gd name="T26" fmla="*/ 28 w 53"/>
                  <a:gd name="T27" fmla="*/ 8 h 54"/>
                  <a:gd name="T28" fmla="*/ 11 w 53"/>
                  <a:gd name="T29" fmla="*/ 12 h 54"/>
                  <a:gd name="T30" fmla="*/ 11 w 53"/>
                  <a:gd name="T3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4">
                    <a:moveTo>
                      <a:pt x="11" y="54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2"/>
                      <a:pt x="21" y="0"/>
                      <a:pt x="29" y="0"/>
                    </a:cubicBezTo>
                    <a:cubicBezTo>
                      <a:pt x="43" y="0"/>
                      <a:pt x="53" y="8"/>
                      <a:pt x="53" y="20"/>
                    </a:cubicBezTo>
                    <a:cubicBezTo>
                      <a:pt x="53" y="32"/>
                      <a:pt x="43" y="40"/>
                      <a:pt x="29" y="40"/>
                    </a:cubicBezTo>
                    <a:cubicBezTo>
                      <a:pt x="21" y="40"/>
                      <a:pt x="16" y="38"/>
                      <a:pt x="11" y="36"/>
                    </a:cubicBezTo>
                    <a:lnTo>
                      <a:pt x="11" y="54"/>
                    </a:lnTo>
                    <a:close/>
                    <a:moveTo>
                      <a:pt x="11" y="27"/>
                    </a:moveTo>
                    <a:cubicBezTo>
                      <a:pt x="17" y="30"/>
                      <a:pt x="21" y="31"/>
                      <a:pt x="28" y="31"/>
                    </a:cubicBezTo>
                    <a:cubicBezTo>
                      <a:pt x="33" y="31"/>
                      <a:pt x="42" y="30"/>
                      <a:pt x="42" y="20"/>
                    </a:cubicBezTo>
                    <a:cubicBezTo>
                      <a:pt x="42" y="10"/>
                      <a:pt x="33" y="8"/>
                      <a:pt x="28" y="8"/>
                    </a:cubicBezTo>
                    <a:cubicBezTo>
                      <a:pt x="20" y="8"/>
                      <a:pt x="17" y="10"/>
                      <a:pt x="11" y="12"/>
                    </a:cubicBez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id="{096CE549-B6BB-4F1C-A1CC-4AD6EA77F0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39600" y="-68263"/>
                <a:ext cx="244475" cy="198438"/>
              </a:xfrm>
              <a:custGeom>
                <a:avLst/>
                <a:gdLst>
                  <a:gd name="T0" fmla="*/ 31 w 65"/>
                  <a:gd name="T1" fmla="*/ 22 h 53"/>
                  <a:gd name="T2" fmla="*/ 31 w 65"/>
                  <a:gd name="T3" fmla="*/ 32 h 53"/>
                  <a:gd name="T4" fmla="*/ 55 w 65"/>
                  <a:gd name="T5" fmla="*/ 32 h 53"/>
                  <a:gd name="T6" fmla="*/ 55 w 65"/>
                  <a:gd name="T7" fmla="*/ 40 h 53"/>
                  <a:gd name="T8" fmla="*/ 36 w 65"/>
                  <a:gd name="T9" fmla="*/ 44 h 53"/>
                  <a:gd name="T10" fmla="*/ 12 w 65"/>
                  <a:gd name="T11" fmla="*/ 26 h 53"/>
                  <a:gd name="T12" fmla="*/ 36 w 65"/>
                  <a:gd name="T13" fmla="*/ 9 h 53"/>
                  <a:gd name="T14" fmla="*/ 57 w 65"/>
                  <a:gd name="T15" fmla="*/ 15 h 53"/>
                  <a:gd name="T16" fmla="*/ 58 w 65"/>
                  <a:gd name="T17" fmla="*/ 16 h 53"/>
                  <a:gd name="T18" fmla="*/ 64 w 65"/>
                  <a:gd name="T19" fmla="*/ 8 h 53"/>
                  <a:gd name="T20" fmla="*/ 63 w 65"/>
                  <a:gd name="T21" fmla="*/ 7 h 53"/>
                  <a:gd name="T22" fmla="*/ 36 w 65"/>
                  <a:gd name="T23" fmla="*/ 0 h 53"/>
                  <a:gd name="T24" fmla="*/ 0 w 65"/>
                  <a:gd name="T25" fmla="*/ 27 h 53"/>
                  <a:gd name="T26" fmla="*/ 36 w 65"/>
                  <a:gd name="T27" fmla="*/ 53 h 53"/>
                  <a:gd name="T28" fmla="*/ 65 w 65"/>
                  <a:gd name="T29" fmla="*/ 45 h 53"/>
                  <a:gd name="T30" fmla="*/ 65 w 65"/>
                  <a:gd name="T31" fmla="*/ 44 h 53"/>
                  <a:gd name="T32" fmla="*/ 65 w 65"/>
                  <a:gd name="T33" fmla="*/ 22 h 53"/>
                  <a:gd name="T34" fmla="*/ 31 w 65"/>
                  <a:gd name="T35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3">
                    <a:moveTo>
                      <a:pt x="31" y="22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1" y="43"/>
                      <a:pt x="44" y="44"/>
                      <a:pt x="36" y="44"/>
                    </a:cubicBezTo>
                    <a:cubicBezTo>
                      <a:pt x="20" y="44"/>
                      <a:pt x="12" y="38"/>
                      <a:pt x="12" y="26"/>
                    </a:cubicBezTo>
                    <a:cubicBezTo>
                      <a:pt x="12" y="15"/>
                      <a:pt x="20" y="9"/>
                      <a:pt x="36" y="9"/>
                    </a:cubicBezTo>
                    <a:cubicBezTo>
                      <a:pt x="48" y="9"/>
                      <a:pt x="53" y="11"/>
                      <a:pt x="57" y="15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57" y="2"/>
                      <a:pt x="48" y="0"/>
                      <a:pt x="36" y="0"/>
                    </a:cubicBezTo>
                    <a:cubicBezTo>
                      <a:pt x="14" y="0"/>
                      <a:pt x="0" y="10"/>
                      <a:pt x="0" y="27"/>
                    </a:cubicBezTo>
                    <a:cubicBezTo>
                      <a:pt x="0" y="43"/>
                      <a:pt x="14" y="53"/>
                      <a:pt x="36" y="53"/>
                    </a:cubicBezTo>
                    <a:cubicBezTo>
                      <a:pt x="49" y="53"/>
                      <a:pt x="58" y="51"/>
                      <a:pt x="65" y="45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22"/>
                      <a:pt x="65" y="22"/>
                      <a:pt x="65" y="22"/>
                    </a:cubicBez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3" name="Freeform 13">
                <a:extLst>
                  <a:ext uri="{FF2B5EF4-FFF2-40B4-BE49-F238E27FC236}">
                    <a16:creationId xmlns:a16="http://schemas.microsoft.com/office/drawing/2014/main" id="{BB82B55F-6296-45D8-8D9C-0256CB0C8EB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50675" y="-79375"/>
                <a:ext cx="282575" cy="204788"/>
              </a:xfrm>
              <a:custGeom>
                <a:avLst/>
                <a:gdLst>
                  <a:gd name="T0" fmla="*/ 88 w 178"/>
                  <a:gd name="T1" fmla="*/ 0 h 129"/>
                  <a:gd name="T2" fmla="*/ 0 w 178"/>
                  <a:gd name="T3" fmla="*/ 129 h 129"/>
                  <a:gd name="T4" fmla="*/ 29 w 178"/>
                  <a:gd name="T5" fmla="*/ 129 h 129"/>
                  <a:gd name="T6" fmla="*/ 43 w 178"/>
                  <a:gd name="T7" fmla="*/ 108 h 129"/>
                  <a:gd name="T8" fmla="*/ 133 w 178"/>
                  <a:gd name="T9" fmla="*/ 108 h 129"/>
                  <a:gd name="T10" fmla="*/ 149 w 178"/>
                  <a:gd name="T11" fmla="*/ 129 h 129"/>
                  <a:gd name="T12" fmla="*/ 178 w 178"/>
                  <a:gd name="T13" fmla="*/ 129 h 129"/>
                  <a:gd name="T14" fmla="*/ 88 w 178"/>
                  <a:gd name="T15" fmla="*/ 0 h 129"/>
                  <a:gd name="T16" fmla="*/ 119 w 178"/>
                  <a:gd name="T17" fmla="*/ 87 h 129"/>
                  <a:gd name="T18" fmla="*/ 57 w 178"/>
                  <a:gd name="T19" fmla="*/ 87 h 129"/>
                  <a:gd name="T20" fmla="*/ 88 w 178"/>
                  <a:gd name="T21" fmla="*/ 42 h 129"/>
                  <a:gd name="T22" fmla="*/ 119 w 178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29">
                    <a:moveTo>
                      <a:pt x="88" y="0"/>
                    </a:moveTo>
                    <a:lnTo>
                      <a:pt x="0" y="129"/>
                    </a:lnTo>
                    <a:lnTo>
                      <a:pt x="29" y="129"/>
                    </a:lnTo>
                    <a:lnTo>
                      <a:pt x="43" y="108"/>
                    </a:lnTo>
                    <a:lnTo>
                      <a:pt x="133" y="108"/>
                    </a:lnTo>
                    <a:lnTo>
                      <a:pt x="149" y="129"/>
                    </a:lnTo>
                    <a:lnTo>
                      <a:pt x="178" y="129"/>
                    </a:lnTo>
                    <a:lnTo>
                      <a:pt x="88" y="0"/>
                    </a:lnTo>
                    <a:close/>
                    <a:moveTo>
                      <a:pt x="119" y="87"/>
                    </a:moveTo>
                    <a:lnTo>
                      <a:pt x="57" y="87"/>
                    </a:lnTo>
                    <a:lnTo>
                      <a:pt x="88" y="42"/>
                    </a:lnTo>
                    <a:lnTo>
                      <a:pt x="119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4" name="Freeform 14">
                <a:extLst>
                  <a:ext uri="{FF2B5EF4-FFF2-40B4-BE49-F238E27FC236}">
                    <a16:creationId xmlns:a16="http://schemas.microsoft.com/office/drawing/2014/main" id="{7334FF15-DC9F-4EBE-88A0-FD9E1AD37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98250" y="-76200"/>
                <a:ext cx="371475" cy="217488"/>
              </a:xfrm>
              <a:custGeom>
                <a:avLst/>
                <a:gdLst>
                  <a:gd name="T0" fmla="*/ 208 w 234"/>
                  <a:gd name="T1" fmla="*/ 5 h 137"/>
                  <a:gd name="T2" fmla="*/ 168 w 234"/>
                  <a:gd name="T3" fmla="*/ 87 h 137"/>
                  <a:gd name="T4" fmla="*/ 116 w 234"/>
                  <a:gd name="T5" fmla="*/ 0 h 137"/>
                  <a:gd name="T6" fmla="*/ 69 w 234"/>
                  <a:gd name="T7" fmla="*/ 87 h 137"/>
                  <a:gd name="T8" fmla="*/ 26 w 234"/>
                  <a:gd name="T9" fmla="*/ 5 h 137"/>
                  <a:gd name="T10" fmla="*/ 0 w 234"/>
                  <a:gd name="T11" fmla="*/ 5 h 137"/>
                  <a:gd name="T12" fmla="*/ 67 w 234"/>
                  <a:gd name="T13" fmla="*/ 137 h 137"/>
                  <a:gd name="T14" fmla="*/ 116 w 234"/>
                  <a:gd name="T15" fmla="*/ 45 h 137"/>
                  <a:gd name="T16" fmla="*/ 171 w 234"/>
                  <a:gd name="T17" fmla="*/ 137 h 137"/>
                  <a:gd name="T18" fmla="*/ 234 w 234"/>
                  <a:gd name="T19" fmla="*/ 5 h 137"/>
                  <a:gd name="T20" fmla="*/ 208 w 234"/>
                  <a:gd name="T21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4" h="137">
                    <a:moveTo>
                      <a:pt x="208" y="5"/>
                    </a:moveTo>
                    <a:lnTo>
                      <a:pt x="168" y="87"/>
                    </a:lnTo>
                    <a:lnTo>
                      <a:pt x="116" y="0"/>
                    </a:lnTo>
                    <a:lnTo>
                      <a:pt x="69" y="87"/>
                    </a:lnTo>
                    <a:lnTo>
                      <a:pt x="26" y="5"/>
                    </a:lnTo>
                    <a:lnTo>
                      <a:pt x="0" y="5"/>
                    </a:lnTo>
                    <a:lnTo>
                      <a:pt x="67" y="137"/>
                    </a:lnTo>
                    <a:lnTo>
                      <a:pt x="116" y="45"/>
                    </a:lnTo>
                    <a:lnTo>
                      <a:pt x="171" y="137"/>
                    </a:lnTo>
                    <a:lnTo>
                      <a:pt x="234" y="5"/>
                    </a:lnTo>
                    <a:lnTo>
                      <a:pt x="208" y="5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5" name="Freeform 15">
                <a:extLst>
                  <a:ext uri="{FF2B5EF4-FFF2-40B4-BE49-F238E27FC236}">
                    <a16:creationId xmlns:a16="http://schemas.microsoft.com/office/drawing/2014/main" id="{11F8EE2D-9BFC-496D-B045-0A3607362F3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36313" y="-79375"/>
                <a:ext cx="280987" cy="204788"/>
              </a:xfrm>
              <a:custGeom>
                <a:avLst/>
                <a:gdLst>
                  <a:gd name="T0" fmla="*/ 87 w 177"/>
                  <a:gd name="T1" fmla="*/ 0 h 129"/>
                  <a:gd name="T2" fmla="*/ 0 w 177"/>
                  <a:gd name="T3" fmla="*/ 129 h 129"/>
                  <a:gd name="T4" fmla="*/ 28 w 177"/>
                  <a:gd name="T5" fmla="*/ 129 h 129"/>
                  <a:gd name="T6" fmla="*/ 43 w 177"/>
                  <a:gd name="T7" fmla="*/ 108 h 129"/>
                  <a:gd name="T8" fmla="*/ 132 w 177"/>
                  <a:gd name="T9" fmla="*/ 108 h 129"/>
                  <a:gd name="T10" fmla="*/ 149 w 177"/>
                  <a:gd name="T11" fmla="*/ 129 h 129"/>
                  <a:gd name="T12" fmla="*/ 177 w 177"/>
                  <a:gd name="T13" fmla="*/ 129 h 129"/>
                  <a:gd name="T14" fmla="*/ 87 w 177"/>
                  <a:gd name="T15" fmla="*/ 0 h 129"/>
                  <a:gd name="T16" fmla="*/ 118 w 177"/>
                  <a:gd name="T17" fmla="*/ 87 h 129"/>
                  <a:gd name="T18" fmla="*/ 57 w 177"/>
                  <a:gd name="T19" fmla="*/ 87 h 129"/>
                  <a:gd name="T20" fmla="*/ 87 w 177"/>
                  <a:gd name="T21" fmla="*/ 42 h 129"/>
                  <a:gd name="T22" fmla="*/ 118 w 177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29">
                    <a:moveTo>
                      <a:pt x="87" y="0"/>
                    </a:moveTo>
                    <a:lnTo>
                      <a:pt x="0" y="129"/>
                    </a:lnTo>
                    <a:lnTo>
                      <a:pt x="28" y="129"/>
                    </a:lnTo>
                    <a:lnTo>
                      <a:pt x="43" y="108"/>
                    </a:lnTo>
                    <a:lnTo>
                      <a:pt x="132" y="108"/>
                    </a:lnTo>
                    <a:lnTo>
                      <a:pt x="149" y="129"/>
                    </a:lnTo>
                    <a:lnTo>
                      <a:pt x="177" y="129"/>
                    </a:lnTo>
                    <a:lnTo>
                      <a:pt x="87" y="0"/>
                    </a:lnTo>
                    <a:close/>
                    <a:moveTo>
                      <a:pt x="118" y="87"/>
                    </a:moveTo>
                    <a:lnTo>
                      <a:pt x="57" y="87"/>
                    </a:lnTo>
                    <a:lnTo>
                      <a:pt x="87" y="42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46" name="Freeform 16">
                <a:extLst>
                  <a:ext uri="{FF2B5EF4-FFF2-40B4-BE49-F238E27FC236}">
                    <a16:creationId xmlns:a16="http://schemas.microsoft.com/office/drawing/2014/main" id="{CCA8B45B-FDC2-44BD-936F-0E7583BCB4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877550" y="-68263"/>
                <a:ext cx="236537" cy="193675"/>
              </a:xfrm>
              <a:custGeom>
                <a:avLst/>
                <a:gdLst>
                  <a:gd name="T0" fmla="*/ 54 w 63"/>
                  <a:gd name="T1" fmla="*/ 25 h 52"/>
                  <a:gd name="T2" fmla="*/ 60 w 63"/>
                  <a:gd name="T3" fmla="*/ 15 h 52"/>
                  <a:gd name="T4" fmla="*/ 35 w 63"/>
                  <a:gd name="T5" fmla="*/ 0 h 52"/>
                  <a:gd name="T6" fmla="*/ 0 w 63"/>
                  <a:gd name="T7" fmla="*/ 0 h 52"/>
                  <a:gd name="T8" fmla="*/ 0 w 63"/>
                  <a:gd name="T9" fmla="*/ 52 h 52"/>
                  <a:gd name="T10" fmla="*/ 35 w 63"/>
                  <a:gd name="T11" fmla="*/ 52 h 52"/>
                  <a:gd name="T12" fmla="*/ 63 w 63"/>
                  <a:gd name="T13" fmla="*/ 37 h 52"/>
                  <a:gd name="T14" fmla="*/ 54 w 63"/>
                  <a:gd name="T15" fmla="*/ 25 h 52"/>
                  <a:gd name="T16" fmla="*/ 34 w 63"/>
                  <a:gd name="T17" fmla="*/ 43 h 52"/>
                  <a:gd name="T18" fmla="*/ 11 w 63"/>
                  <a:gd name="T19" fmla="*/ 43 h 52"/>
                  <a:gd name="T20" fmla="*/ 11 w 63"/>
                  <a:gd name="T21" fmla="*/ 31 h 52"/>
                  <a:gd name="T22" fmla="*/ 34 w 63"/>
                  <a:gd name="T23" fmla="*/ 31 h 52"/>
                  <a:gd name="T24" fmla="*/ 52 w 63"/>
                  <a:gd name="T25" fmla="*/ 37 h 52"/>
                  <a:gd name="T26" fmla="*/ 34 w 63"/>
                  <a:gd name="T27" fmla="*/ 43 h 52"/>
                  <a:gd name="T28" fmla="*/ 11 w 63"/>
                  <a:gd name="T29" fmla="*/ 10 h 52"/>
                  <a:gd name="T30" fmla="*/ 35 w 63"/>
                  <a:gd name="T31" fmla="*/ 10 h 52"/>
                  <a:gd name="T32" fmla="*/ 49 w 63"/>
                  <a:gd name="T33" fmla="*/ 15 h 52"/>
                  <a:gd name="T34" fmla="*/ 35 w 63"/>
                  <a:gd name="T35" fmla="*/ 21 h 52"/>
                  <a:gd name="T36" fmla="*/ 11 w 63"/>
                  <a:gd name="T37" fmla="*/ 21 h 52"/>
                  <a:gd name="T38" fmla="*/ 11 w 63"/>
                  <a:gd name="T3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52">
                    <a:moveTo>
                      <a:pt x="54" y="25"/>
                    </a:moveTo>
                    <a:cubicBezTo>
                      <a:pt x="58" y="23"/>
                      <a:pt x="60" y="20"/>
                      <a:pt x="60" y="15"/>
                    </a:cubicBezTo>
                    <a:cubicBezTo>
                      <a:pt x="60" y="2"/>
                      <a:pt x="48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9" y="52"/>
                      <a:pt x="63" y="51"/>
                      <a:pt x="63" y="37"/>
                    </a:cubicBezTo>
                    <a:cubicBezTo>
                      <a:pt x="63" y="31"/>
                      <a:pt x="60" y="27"/>
                      <a:pt x="54" y="25"/>
                    </a:cubicBezTo>
                    <a:close/>
                    <a:moveTo>
                      <a:pt x="34" y="43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9" y="31"/>
                      <a:pt x="52" y="32"/>
                      <a:pt x="52" y="37"/>
                    </a:cubicBezTo>
                    <a:cubicBezTo>
                      <a:pt x="52" y="42"/>
                      <a:pt x="49" y="43"/>
                      <a:pt x="34" y="43"/>
                    </a:cubicBezTo>
                    <a:close/>
                    <a:moveTo>
                      <a:pt x="11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10"/>
                      <a:pt x="49" y="11"/>
                      <a:pt x="49" y="15"/>
                    </a:cubicBezTo>
                    <a:cubicBezTo>
                      <a:pt x="49" y="20"/>
                      <a:pt x="46" y="21"/>
                      <a:pt x="35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F83CF2ED-41D9-4140-B1F6-70D87484EE8C}"/>
                </a:ext>
              </a:extLst>
            </p:cNvPr>
            <p:cNvGrpSpPr/>
            <p:nvPr userDrawn="1"/>
          </p:nvGrpSpPr>
          <p:grpSpPr>
            <a:xfrm>
              <a:off x="8529624" y="255032"/>
              <a:ext cx="241929" cy="550656"/>
              <a:chOff x="8529624" y="255032"/>
              <a:chExt cx="241929" cy="550656"/>
            </a:xfrm>
          </p:grpSpPr>
          <p:sp>
            <p:nvSpPr>
              <p:cNvPr id="31" name="Gleichschenkliges Dreieck 30">
                <a:extLst>
                  <a:ext uri="{FF2B5EF4-FFF2-40B4-BE49-F238E27FC236}">
                    <a16:creationId xmlns:a16="http://schemas.microsoft.com/office/drawing/2014/main" id="{8AACE68A-B39B-4950-889B-0D734ACEEF80}"/>
                  </a:ext>
                </a:extLst>
              </p:cNvPr>
              <p:cNvSpPr/>
              <p:nvPr/>
            </p:nvSpPr>
            <p:spPr bwMode="gray">
              <a:xfrm rot="16200000">
                <a:off x="8406740" y="597776"/>
                <a:ext cx="330796" cy="85028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  <p:sp>
            <p:nvSpPr>
              <p:cNvPr id="36" name="Gleichschenkliges Dreieck 35">
                <a:extLst>
                  <a:ext uri="{FF2B5EF4-FFF2-40B4-BE49-F238E27FC236}">
                    <a16:creationId xmlns:a16="http://schemas.microsoft.com/office/drawing/2014/main" id="{CA03962A-440F-4F94-A542-33567F352091}"/>
                  </a:ext>
                </a:extLst>
              </p:cNvPr>
              <p:cNvSpPr/>
              <p:nvPr/>
            </p:nvSpPr>
            <p:spPr bwMode="gray">
              <a:xfrm rot="5400000">
                <a:off x="8425455" y="459589"/>
                <a:ext cx="550656" cy="141541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</p:grp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F007B587-AD82-46CB-BBE4-48E66FB39EE2}"/>
              </a:ext>
            </a:extLst>
          </p:cNvPr>
          <p:cNvSpPr/>
          <p:nvPr/>
        </p:nvSpPr>
        <p:spPr bwMode="gray">
          <a:xfrm>
            <a:off x="3869249" y="3861767"/>
            <a:ext cx="2951736" cy="2143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D7C3901-B23E-4512-9EC4-54C33788FF49}"/>
              </a:ext>
            </a:extLst>
          </p:cNvPr>
          <p:cNvSpPr txBox="1"/>
          <p:nvPr/>
        </p:nvSpPr>
        <p:spPr>
          <a:xfrm>
            <a:off x="3911275" y="3898218"/>
            <a:ext cx="286105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B6194A"/>
                </a:solidFill>
                <a:ea typeface="Times New Roman" panose="02020603050405020304" pitchFamily="18" charset="0"/>
              </a:rPr>
              <a:t>WOMEN EMPOWERMENT PLAN SINCE 2012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3AB1F87-FC7A-41CE-B2E0-8AF330D3A96F}"/>
              </a:ext>
            </a:extLst>
          </p:cNvPr>
          <p:cNvSpPr/>
          <p:nvPr/>
        </p:nvSpPr>
        <p:spPr>
          <a:xfrm>
            <a:off x="3919983" y="4571159"/>
            <a:ext cx="2843633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lnSpc>
                <a:spcPts val="1200"/>
              </a:lnSpc>
              <a:spcAft>
                <a:spcPts val="600"/>
              </a:spcAft>
              <a:buSzPts val="900"/>
              <a:buFont typeface="Arial" panose="020B0604020202020204" pitchFamily="34" charset="0"/>
              <a:buChar char="•"/>
              <a:tabLst>
                <a:tab pos="144145" algn="l"/>
                <a:tab pos="552450" algn="l"/>
              </a:tabLst>
            </a:pPr>
            <a:r>
              <a:rPr lang="en-US" sz="1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Raising awareness</a:t>
            </a:r>
            <a:endParaRPr lang="de-AT" sz="1400" b="1" kern="1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ts val="1200"/>
              </a:lnSpc>
              <a:spcAft>
                <a:spcPts val="600"/>
              </a:spcAft>
              <a:buSzPts val="900"/>
              <a:buFont typeface="Arial" panose="020B0604020202020204" pitchFamily="34" charset="0"/>
              <a:buChar char="•"/>
              <a:tabLst>
                <a:tab pos="144145" algn="l"/>
                <a:tab pos="552450" algn="l"/>
              </a:tabLst>
            </a:pPr>
            <a:r>
              <a:rPr lang="en-US" sz="1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Equal career opportunities</a:t>
            </a:r>
            <a:endParaRPr lang="de-AT" sz="1400" b="1" kern="1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ts val="1200"/>
              </a:lnSpc>
              <a:spcAft>
                <a:spcPts val="600"/>
              </a:spcAft>
              <a:buSzPts val="900"/>
              <a:buFont typeface="Arial" panose="020B0604020202020204" pitchFamily="34" charset="0"/>
              <a:buChar char="•"/>
              <a:tabLst>
                <a:tab pos="144145" algn="l"/>
                <a:tab pos="552450" algn="l"/>
              </a:tabLst>
            </a:pPr>
            <a:r>
              <a:rPr lang="en-US" sz="1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Financial equality</a:t>
            </a:r>
            <a:endParaRPr lang="de-AT" sz="1400" b="1" kern="1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ts val="1200"/>
              </a:lnSpc>
              <a:spcAft>
                <a:spcPts val="600"/>
              </a:spcAft>
              <a:buSzPts val="900"/>
              <a:buFont typeface="Arial" panose="020B0604020202020204" pitchFamily="34" charset="0"/>
              <a:buChar char="•"/>
              <a:tabLst>
                <a:tab pos="144145" algn="l"/>
                <a:tab pos="552450" algn="l"/>
              </a:tabLst>
            </a:pPr>
            <a:r>
              <a:rPr lang="en-US" sz="1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Promoting a better balance between career and family for women and men</a:t>
            </a:r>
            <a:endParaRPr lang="de-AT" sz="1400" b="1" kern="100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9D4EA314-BC26-484F-A33D-01DB811D50FA}"/>
              </a:ext>
            </a:extLst>
          </p:cNvPr>
          <p:cNvSpPr/>
          <p:nvPr/>
        </p:nvSpPr>
        <p:spPr>
          <a:xfrm>
            <a:off x="3660034" y="1336975"/>
            <a:ext cx="8316686" cy="5665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dirty="0">
                <a:ea typeface="Times New Roman" panose="02020603050405020304" pitchFamily="18" charset="0"/>
              </a:rPr>
              <a:t>We want our workforce to provide </a:t>
            </a:r>
            <a:r>
              <a:rPr lang="en-US" sz="1400" b="1" dirty="0">
                <a:ea typeface="Times New Roman" panose="02020603050405020304" pitchFamily="18" charset="0"/>
              </a:rPr>
              <a:t>gender equality </a:t>
            </a:r>
            <a:r>
              <a:rPr lang="en-US" sz="1400" dirty="0">
                <a:ea typeface="Times New Roman" panose="02020603050405020304" pitchFamily="18" charset="0"/>
              </a:rPr>
              <a:t>and </a:t>
            </a:r>
            <a:r>
              <a:rPr lang="en-US" sz="1400" b="1" dirty="0">
                <a:ea typeface="Times New Roman" panose="02020603050405020304" pitchFamily="18" charset="0"/>
              </a:rPr>
              <a:t>equal opportunities for women and men</a:t>
            </a:r>
            <a:r>
              <a:rPr lang="en-US" sz="1400" dirty="0">
                <a:ea typeface="Times New Roman" panose="02020603050405020304" pitchFamily="18" charset="0"/>
              </a:rPr>
              <a:t>. We strive to maintain and increase the number of female leaders in our company. </a:t>
            </a:r>
            <a:endParaRPr lang="de-AT" sz="1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8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>
            <a:extLst>
              <a:ext uri="{FF2B5EF4-FFF2-40B4-BE49-F238E27FC236}">
                <a16:creationId xmlns:a16="http://schemas.microsoft.com/office/drawing/2014/main" id="{631FACD5-D28B-4087-B459-4EE37DD640F0}"/>
              </a:ext>
            </a:extLst>
          </p:cNvPr>
          <p:cNvSpPr txBox="1">
            <a:spLocks/>
          </p:cNvSpPr>
          <p:nvPr/>
        </p:nvSpPr>
        <p:spPr bwMode="gray">
          <a:xfrm>
            <a:off x="1157855" y="427319"/>
            <a:ext cx="4681183" cy="46454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400" dirty="0"/>
              <a:t>EMPLOYEES WITH DISABILITIES</a:t>
            </a:r>
            <a:endParaRPr lang="de-DE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Oval 51">
            <a:extLst>
              <a:ext uri="{FF2B5EF4-FFF2-40B4-BE49-F238E27FC236}">
                <a16:creationId xmlns:a16="http://schemas.microsoft.com/office/drawing/2014/main" id="{9158E721-7D48-4425-92D2-A4A7567EFAAD}"/>
              </a:ext>
            </a:extLst>
          </p:cNvPr>
          <p:cNvSpPr/>
          <p:nvPr/>
        </p:nvSpPr>
        <p:spPr>
          <a:xfrm>
            <a:off x="382851" y="326251"/>
            <a:ext cx="639045" cy="6666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D2AD1B0-B6E9-41DA-B10D-0A131D8E6D09}"/>
              </a:ext>
            </a:extLst>
          </p:cNvPr>
          <p:cNvSpPr txBox="1"/>
          <p:nvPr/>
        </p:nvSpPr>
        <p:spPr>
          <a:xfrm>
            <a:off x="3867912" y="2234775"/>
            <a:ext cx="175807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AU" sz="1400" b="1" dirty="0"/>
              <a:t>Our measures:</a:t>
            </a:r>
          </a:p>
        </p:txBody>
      </p:sp>
      <p:pic>
        <p:nvPicPr>
          <p:cNvPr id="12" name="Grafik 11" descr="Universeller Zugriff">
            <a:extLst>
              <a:ext uri="{FF2B5EF4-FFF2-40B4-BE49-F238E27FC236}">
                <a16:creationId xmlns:a16="http://schemas.microsoft.com/office/drawing/2014/main" id="{57AC9A9C-6802-483D-9710-3CAB9E909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328" y="467587"/>
            <a:ext cx="368089" cy="38401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39520149-36C7-4981-93FE-ED63FB9D373F}"/>
              </a:ext>
            </a:extLst>
          </p:cNvPr>
          <p:cNvSpPr/>
          <p:nvPr/>
        </p:nvSpPr>
        <p:spPr>
          <a:xfrm>
            <a:off x="3867912" y="2391286"/>
            <a:ext cx="730187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>
                <a:ea typeface="Times New Roman" panose="02020603050405020304" pitchFamily="18" charset="0"/>
              </a:rPr>
              <a:t> </a:t>
            </a:r>
            <a:endParaRPr lang="de-AT" sz="1400" dirty="0">
              <a:ea typeface="Times New Roman" panose="02020603050405020304" pitchFamily="18" charset="0"/>
            </a:endParaRPr>
          </a:p>
          <a:p>
            <a:pPr marL="1714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 our </a:t>
            </a:r>
            <a:r>
              <a:rPr lang="en-US" sz="1400" b="1" dirty="0"/>
              <a:t>recruiting</a:t>
            </a:r>
            <a:r>
              <a:rPr lang="en-US" sz="1400" dirty="0"/>
              <a:t> </a:t>
            </a:r>
            <a:r>
              <a:rPr lang="en-US" sz="1400" b="1" dirty="0"/>
              <a:t>process,</a:t>
            </a:r>
            <a:r>
              <a:rPr lang="en-US" sz="1400" dirty="0"/>
              <a:t> we apply the same standards for applicants regardless of disabilities</a:t>
            </a:r>
          </a:p>
          <a:p>
            <a:pPr marL="1714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400" dirty="0">
              <a:highlight>
                <a:srgbClr val="FFFF00"/>
              </a:highlight>
            </a:endParaRPr>
          </a:p>
          <a:p>
            <a:pPr marL="1714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 consider the </a:t>
            </a:r>
            <a:r>
              <a:rPr lang="en-US" sz="1400" b="1" dirty="0"/>
              <a:t>individual situation </a:t>
            </a:r>
            <a:r>
              <a:rPr lang="en-US" sz="1400" dirty="0"/>
              <a:t>of employees with disability in the </a:t>
            </a:r>
            <a:r>
              <a:rPr lang="en-US" sz="1400" b="1" dirty="0"/>
              <a:t>design</a:t>
            </a:r>
            <a:r>
              <a:rPr lang="en-US" sz="1400" dirty="0"/>
              <a:t> and </a:t>
            </a:r>
            <a:r>
              <a:rPr lang="en-US" sz="1400" b="1" dirty="0"/>
              <a:t>deployment of work</a:t>
            </a:r>
          </a:p>
          <a:p>
            <a:pPr marL="1714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1714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 consider </a:t>
            </a:r>
            <a:r>
              <a:rPr lang="en-US" sz="1400" b="1" dirty="0"/>
              <a:t>accessibility at all levels</a:t>
            </a:r>
          </a:p>
          <a:p>
            <a:pPr marL="742950" lvl="2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/>
              <a:t>office and workstation for employees</a:t>
            </a:r>
          </a:p>
          <a:p>
            <a:pPr marL="742950" lvl="2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/>
              <a:t>accessible website and branches for customers</a:t>
            </a:r>
          </a:p>
          <a:p>
            <a:pPr marL="742950" lvl="2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endParaRPr lang="de-AT" sz="1400" dirty="0"/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Workstation can be individually designed </a:t>
            </a:r>
            <a:r>
              <a:rPr lang="en-US" sz="1400" dirty="0"/>
              <a:t>according to employees needs</a:t>
            </a: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Employees with disabilities receive</a:t>
            </a:r>
            <a:r>
              <a:rPr lang="en-US" sz="1400" b="1" dirty="0"/>
              <a:t> additional vacation days </a:t>
            </a:r>
            <a:r>
              <a:rPr lang="en-US" sz="1400" dirty="0"/>
              <a:t>according to our collective agreement</a:t>
            </a: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AT" sz="1400" dirty="0">
              <a:highlight>
                <a:srgbClr val="FFFF00"/>
              </a:highlight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09A5692-B8DE-4F30-A6B9-CAD73D6444A8}"/>
              </a:ext>
            </a:extLst>
          </p:cNvPr>
          <p:cNvGrpSpPr/>
          <p:nvPr/>
        </p:nvGrpSpPr>
        <p:grpSpPr>
          <a:xfrm>
            <a:off x="10499681" y="255032"/>
            <a:ext cx="1220159" cy="550656"/>
            <a:chOff x="8529624" y="255032"/>
            <a:chExt cx="991220" cy="550656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60BC75B5-256D-45E4-87B5-1E7908CCB4C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97244" y="526216"/>
              <a:ext cx="723600" cy="265186"/>
              <a:chOff x="10863263" y="-79375"/>
              <a:chExt cx="1420812" cy="520700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00B0FD39-AE6B-4FB2-9F49-AD80932E3A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63263" y="185737"/>
                <a:ext cx="242887" cy="203200"/>
              </a:xfrm>
              <a:custGeom>
                <a:avLst/>
                <a:gdLst>
                  <a:gd name="T0" fmla="*/ 36 w 65"/>
                  <a:gd name="T1" fmla="*/ 54 h 54"/>
                  <a:gd name="T2" fmla="*/ 0 w 65"/>
                  <a:gd name="T3" fmla="*/ 27 h 54"/>
                  <a:gd name="T4" fmla="*/ 36 w 65"/>
                  <a:gd name="T5" fmla="*/ 0 h 54"/>
                  <a:gd name="T6" fmla="*/ 63 w 65"/>
                  <a:gd name="T7" fmla="*/ 8 h 54"/>
                  <a:gd name="T8" fmla="*/ 64 w 65"/>
                  <a:gd name="T9" fmla="*/ 8 h 54"/>
                  <a:gd name="T10" fmla="*/ 58 w 65"/>
                  <a:gd name="T11" fmla="*/ 16 h 54"/>
                  <a:gd name="T12" fmla="*/ 57 w 65"/>
                  <a:gd name="T13" fmla="*/ 15 h 54"/>
                  <a:gd name="T14" fmla="*/ 36 w 65"/>
                  <a:gd name="T15" fmla="*/ 9 h 54"/>
                  <a:gd name="T16" fmla="*/ 12 w 65"/>
                  <a:gd name="T17" fmla="*/ 27 h 54"/>
                  <a:gd name="T18" fmla="*/ 36 w 65"/>
                  <a:gd name="T19" fmla="*/ 45 h 54"/>
                  <a:gd name="T20" fmla="*/ 55 w 65"/>
                  <a:gd name="T21" fmla="*/ 40 h 54"/>
                  <a:gd name="T22" fmla="*/ 55 w 65"/>
                  <a:gd name="T23" fmla="*/ 32 h 54"/>
                  <a:gd name="T24" fmla="*/ 31 w 65"/>
                  <a:gd name="T25" fmla="*/ 32 h 54"/>
                  <a:gd name="T26" fmla="*/ 31 w 65"/>
                  <a:gd name="T27" fmla="*/ 23 h 54"/>
                  <a:gd name="T28" fmla="*/ 65 w 65"/>
                  <a:gd name="T29" fmla="*/ 23 h 54"/>
                  <a:gd name="T30" fmla="*/ 65 w 65"/>
                  <a:gd name="T31" fmla="*/ 45 h 54"/>
                  <a:gd name="T32" fmla="*/ 65 w 65"/>
                  <a:gd name="T33" fmla="*/ 45 h 54"/>
                  <a:gd name="T34" fmla="*/ 36 w 65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4">
                    <a:moveTo>
                      <a:pt x="36" y="54"/>
                    </a:moveTo>
                    <a:cubicBezTo>
                      <a:pt x="14" y="54"/>
                      <a:pt x="0" y="44"/>
                      <a:pt x="0" y="27"/>
                    </a:cubicBezTo>
                    <a:cubicBezTo>
                      <a:pt x="0" y="10"/>
                      <a:pt x="14" y="0"/>
                      <a:pt x="36" y="0"/>
                    </a:cubicBezTo>
                    <a:cubicBezTo>
                      <a:pt x="48" y="0"/>
                      <a:pt x="57" y="2"/>
                      <a:pt x="63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3" y="11"/>
                      <a:pt x="48" y="9"/>
                      <a:pt x="36" y="9"/>
                    </a:cubicBezTo>
                    <a:cubicBezTo>
                      <a:pt x="20" y="9"/>
                      <a:pt x="12" y="15"/>
                      <a:pt x="12" y="27"/>
                    </a:cubicBezTo>
                    <a:cubicBezTo>
                      <a:pt x="12" y="39"/>
                      <a:pt x="19" y="45"/>
                      <a:pt x="36" y="45"/>
                    </a:cubicBezTo>
                    <a:cubicBezTo>
                      <a:pt x="44" y="45"/>
                      <a:pt x="51" y="43"/>
                      <a:pt x="55" y="4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58" y="51"/>
                      <a:pt x="49" y="54"/>
                      <a:pt x="36" y="54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C71FAC6A-03D0-43FD-ACB7-5C7724FAFB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58538" y="238125"/>
                <a:ext cx="128587" cy="146050"/>
              </a:xfrm>
              <a:custGeom>
                <a:avLst/>
                <a:gdLst>
                  <a:gd name="T0" fmla="*/ 10 w 34"/>
                  <a:gd name="T1" fmla="*/ 39 h 39"/>
                  <a:gd name="T2" fmla="*/ 0 w 34"/>
                  <a:gd name="T3" fmla="*/ 39 h 39"/>
                  <a:gd name="T4" fmla="*/ 0 w 34"/>
                  <a:gd name="T5" fmla="*/ 1 h 39"/>
                  <a:gd name="T6" fmla="*/ 10 w 34"/>
                  <a:gd name="T7" fmla="*/ 1 h 39"/>
                  <a:gd name="T8" fmla="*/ 10 w 34"/>
                  <a:gd name="T9" fmla="*/ 5 h 39"/>
                  <a:gd name="T10" fmla="*/ 32 w 34"/>
                  <a:gd name="T11" fmla="*/ 0 h 39"/>
                  <a:gd name="T12" fmla="*/ 34 w 34"/>
                  <a:gd name="T13" fmla="*/ 0 h 39"/>
                  <a:gd name="T14" fmla="*/ 34 w 34"/>
                  <a:gd name="T15" fmla="*/ 10 h 39"/>
                  <a:gd name="T16" fmla="*/ 32 w 34"/>
                  <a:gd name="T17" fmla="*/ 10 h 39"/>
                  <a:gd name="T18" fmla="*/ 10 w 34"/>
                  <a:gd name="T19" fmla="*/ 14 h 39"/>
                  <a:gd name="T20" fmla="*/ 10 w 34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1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2"/>
                      <a:pt x="23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2" y="9"/>
                      <a:pt x="16" y="10"/>
                      <a:pt x="10" y="14"/>
                    </a:cubicBez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CE6CC14E-FF70-4AB0-8D6A-AA22725ED8F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04588" y="238125"/>
                <a:ext cx="211137" cy="150813"/>
              </a:xfrm>
              <a:custGeom>
                <a:avLst/>
                <a:gdLst>
                  <a:gd name="T0" fmla="*/ 28 w 56"/>
                  <a:gd name="T1" fmla="*/ 40 h 40"/>
                  <a:gd name="T2" fmla="*/ 0 w 56"/>
                  <a:gd name="T3" fmla="*/ 20 h 40"/>
                  <a:gd name="T4" fmla="*/ 28 w 56"/>
                  <a:gd name="T5" fmla="*/ 0 h 40"/>
                  <a:gd name="T6" fmla="*/ 56 w 56"/>
                  <a:gd name="T7" fmla="*/ 20 h 40"/>
                  <a:gd name="T8" fmla="*/ 28 w 56"/>
                  <a:gd name="T9" fmla="*/ 40 h 40"/>
                  <a:gd name="T10" fmla="*/ 28 w 56"/>
                  <a:gd name="T11" fmla="*/ 8 h 40"/>
                  <a:gd name="T12" fmla="*/ 11 w 56"/>
                  <a:gd name="T13" fmla="*/ 20 h 40"/>
                  <a:gd name="T14" fmla="*/ 28 w 56"/>
                  <a:gd name="T15" fmla="*/ 31 h 40"/>
                  <a:gd name="T16" fmla="*/ 45 w 56"/>
                  <a:gd name="T17" fmla="*/ 20 h 40"/>
                  <a:gd name="T18" fmla="*/ 28 w 56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28" y="40"/>
                    </a:moveTo>
                    <a:cubicBezTo>
                      <a:pt x="12" y="40"/>
                      <a:pt x="0" y="32"/>
                      <a:pt x="0" y="20"/>
                    </a:cubicBezTo>
                    <a:cubicBezTo>
                      <a:pt x="0" y="8"/>
                      <a:pt x="12" y="0"/>
                      <a:pt x="28" y="0"/>
                    </a:cubicBezTo>
                    <a:cubicBezTo>
                      <a:pt x="45" y="0"/>
                      <a:pt x="56" y="8"/>
                      <a:pt x="56" y="20"/>
                    </a:cubicBezTo>
                    <a:cubicBezTo>
                      <a:pt x="56" y="32"/>
                      <a:pt x="45" y="40"/>
                      <a:pt x="28" y="40"/>
                    </a:cubicBezTo>
                    <a:close/>
                    <a:moveTo>
                      <a:pt x="28" y="8"/>
                    </a:moveTo>
                    <a:cubicBezTo>
                      <a:pt x="20" y="8"/>
                      <a:pt x="11" y="10"/>
                      <a:pt x="11" y="20"/>
                    </a:cubicBezTo>
                    <a:cubicBezTo>
                      <a:pt x="11" y="29"/>
                      <a:pt x="20" y="31"/>
                      <a:pt x="28" y="31"/>
                    </a:cubicBezTo>
                    <a:cubicBezTo>
                      <a:pt x="36" y="31"/>
                      <a:pt x="45" y="29"/>
                      <a:pt x="45" y="20"/>
                    </a:cubicBezTo>
                    <a:cubicBezTo>
                      <a:pt x="45" y="10"/>
                      <a:pt x="35" y="8"/>
                      <a:pt x="28" y="8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764FA80E-6ED1-475B-BF2D-746DD62F6C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2238" y="242887"/>
                <a:ext cx="187325" cy="146050"/>
              </a:xfrm>
              <a:custGeom>
                <a:avLst/>
                <a:gdLst>
                  <a:gd name="T0" fmla="*/ 18 w 50"/>
                  <a:gd name="T1" fmla="*/ 39 h 39"/>
                  <a:gd name="T2" fmla="*/ 0 w 50"/>
                  <a:gd name="T3" fmla="*/ 22 h 39"/>
                  <a:gd name="T4" fmla="*/ 0 w 50"/>
                  <a:gd name="T5" fmla="*/ 0 h 39"/>
                  <a:gd name="T6" fmla="*/ 11 w 50"/>
                  <a:gd name="T7" fmla="*/ 0 h 39"/>
                  <a:gd name="T8" fmla="*/ 11 w 50"/>
                  <a:gd name="T9" fmla="*/ 22 h 39"/>
                  <a:gd name="T10" fmla="*/ 20 w 50"/>
                  <a:gd name="T11" fmla="*/ 30 h 39"/>
                  <a:gd name="T12" fmla="*/ 39 w 50"/>
                  <a:gd name="T13" fmla="*/ 26 h 39"/>
                  <a:gd name="T14" fmla="*/ 39 w 50"/>
                  <a:gd name="T15" fmla="*/ 0 h 39"/>
                  <a:gd name="T16" fmla="*/ 50 w 50"/>
                  <a:gd name="T17" fmla="*/ 0 h 39"/>
                  <a:gd name="T18" fmla="*/ 50 w 50"/>
                  <a:gd name="T19" fmla="*/ 38 h 39"/>
                  <a:gd name="T20" fmla="*/ 39 w 50"/>
                  <a:gd name="T21" fmla="*/ 38 h 39"/>
                  <a:gd name="T22" fmla="*/ 39 w 50"/>
                  <a:gd name="T23" fmla="*/ 34 h 39"/>
                  <a:gd name="T24" fmla="*/ 18 w 5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9">
                    <a:moveTo>
                      <a:pt x="18" y="39"/>
                    </a:moveTo>
                    <a:cubicBezTo>
                      <a:pt x="6" y="39"/>
                      <a:pt x="0" y="33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8"/>
                      <a:pt x="13" y="30"/>
                      <a:pt x="20" y="30"/>
                    </a:cubicBezTo>
                    <a:cubicBezTo>
                      <a:pt x="28" y="30"/>
                      <a:pt x="33" y="28"/>
                      <a:pt x="39" y="2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4" y="36"/>
                      <a:pt x="27" y="39"/>
                      <a:pt x="18" y="39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5D6535D8-B33C-465F-89CA-98FB20F3364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88775" y="238125"/>
                <a:ext cx="198437" cy="203200"/>
              </a:xfrm>
              <a:custGeom>
                <a:avLst/>
                <a:gdLst>
                  <a:gd name="T0" fmla="*/ 11 w 53"/>
                  <a:gd name="T1" fmla="*/ 54 h 54"/>
                  <a:gd name="T2" fmla="*/ 0 w 53"/>
                  <a:gd name="T3" fmla="*/ 54 h 54"/>
                  <a:gd name="T4" fmla="*/ 0 w 53"/>
                  <a:gd name="T5" fmla="*/ 1 h 54"/>
                  <a:gd name="T6" fmla="*/ 10 w 53"/>
                  <a:gd name="T7" fmla="*/ 1 h 54"/>
                  <a:gd name="T8" fmla="*/ 10 w 53"/>
                  <a:gd name="T9" fmla="*/ 4 h 54"/>
                  <a:gd name="T10" fmla="*/ 29 w 53"/>
                  <a:gd name="T11" fmla="*/ 0 h 54"/>
                  <a:gd name="T12" fmla="*/ 53 w 53"/>
                  <a:gd name="T13" fmla="*/ 20 h 54"/>
                  <a:gd name="T14" fmla="*/ 29 w 53"/>
                  <a:gd name="T15" fmla="*/ 40 h 54"/>
                  <a:gd name="T16" fmla="*/ 11 w 53"/>
                  <a:gd name="T17" fmla="*/ 36 h 54"/>
                  <a:gd name="T18" fmla="*/ 11 w 53"/>
                  <a:gd name="T19" fmla="*/ 54 h 54"/>
                  <a:gd name="T20" fmla="*/ 11 w 53"/>
                  <a:gd name="T21" fmla="*/ 27 h 54"/>
                  <a:gd name="T22" fmla="*/ 28 w 53"/>
                  <a:gd name="T23" fmla="*/ 31 h 54"/>
                  <a:gd name="T24" fmla="*/ 42 w 53"/>
                  <a:gd name="T25" fmla="*/ 20 h 54"/>
                  <a:gd name="T26" fmla="*/ 28 w 53"/>
                  <a:gd name="T27" fmla="*/ 8 h 54"/>
                  <a:gd name="T28" fmla="*/ 11 w 53"/>
                  <a:gd name="T29" fmla="*/ 12 h 54"/>
                  <a:gd name="T30" fmla="*/ 11 w 53"/>
                  <a:gd name="T3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4">
                    <a:moveTo>
                      <a:pt x="11" y="54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2"/>
                      <a:pt x="21" y="0"/>
                      <a:pt x="29" y="0"/>
                    </a:cubicBezTo>
                    <a:cubicBezTo>
                      <a:pt x="43" y="0"/>
                      <a:pt x="53" y="8"/>
                      <a:pt x="53" y="20"/>
                    </a:cubicBezTo>
                    <a:cubicBezTo>
                      <a:pt x="53" y="32"/>
                      <a:pt x="43" y="40"/>
                      <a:pt x="29" y="40"/>
                    </a:cubicBezTo>
                    <a:cubicBezTo>
                      <a:pt x="21" y="40"/>
                      <a:pt x="16" y="38"/>
                      <a:pt x="11" y="36"/>
                    </a:cubicBezTo>
                    <a:lnTo>
                      <a:pt x="11" y="54"/>
                    </a:lnTo>
                    <a:close/>
                    <a:moveTo>
                      <a:pt x="11" y="27"/>
                    </a:moveTo>
                    <a:cubicBezTo>
                      <a:pt x="17" y="30"/>
                      <a:pt x="21" y="31"/>
                      <a:pt x="28" y="31"/>
                    </a:cubicBezTo>
                    <a:cubicBezTo>
                      <a:pt x="33" y="31"/>
                      <a:pt x="42" y="30"/>
                      <a:pt x="42" y="20"/>
                    </a:cubicBezTo>
                    <a:cubicBezTo>
                      <a:pt x="42" y="10"/>
                      <a:pt x="33" y="8"/>
                      <a:pt x="28" y="8"/>
                    </a:cubicBezTo>
                    <a:cubicBezTo>
                      <a:pt x="20" y="8"/>
                      <a:pt x="17" y="10"/>
                      <a:pt x="11" y="12"/>
                    </a:cubicBez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99310922-1ECC-4D93-AA69-0407385596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39600" y="-68263"/>
                <a:ext cx="244475" cy="198438"/>
              </a:xfrm>
              <a:custGeom>
                <a:avLst/>
                <a:gdLst>
                  <a:gd name="T0" fmla="*/ 31 w 65"/>
                  <a:gd name="T1" fmla="*/ 22 h 53"/>
                  <a:gd name="T2" fmla="*/ 31 w 65"/>
                  <a:gd name="T3" fmla="*/ 32 h 53"/>
                  <a:gd name="T4" fmla="*/ 55 w 65"/>
                  <a:gd name="T5" fmla="*/ 32 h 53"/>
                  <a:gd name="T6" fmla="*/ 55 w 65"/>
                  <a:gd name="T7" fmla="*/ 40 h 53"/>
                  <a:gd name="T8" fmla="*/ 36 w 65"/>
                  <a:gd name="T9" fmla="*/ 44 h 53"/>
                  <a:gd name="T10" fmla="*/ 12 w 65"/>
                  <a:gd name="T11" fmla="*/ 26 h 53"/>
                  <a:gd name="T12" fmla="*/ 36 w 65"/>
                  <a:gd name="T13" fmla="*/ 9 h 53"/>
                  <a:gd name="T14" fmla="*/ 57 w 65"/>
                  <a:gd name="T15" fmla="*/ 15 h 53"/>
                  <a:gd name="T16" fmla="*/ 58 w 65"/>
                  <a:gd name="T17" fmla="*/ 16 h 53"/>
                  <a:gd name="T18" fmla="*/ 64 w 65"/>
                  <a:gd name="T19" fmla="*/ 8 h 53"/>
                  <a:gd name="T20" fmla="*/ 63 w 65"/>
                  <a:gd name="T21" fmla="*/ 7 h 53"/>
                  <a:gd name="T22" fmla="*/ 36 w 65"/>
                  <a:gd name="T23" fmla="*/ 0 h 53"/>
                  <a:gd name="T24" fmla="*/ 0 w 65"/>
                  <a:gd name="T25" fmla="*/ 27 h 53"/>
                  <a:gd name="T26" fmla="*/ 36 w 65"/>
                  <a:gd name="T27" fmla="*/ 53 h 53"/>
                  <a:gd name="T28" fmla="*/ 65 w 65"/>
                  <a:gd name="T29" fmla="*/ 45 h 53"/>
                  <a:gd name="T30" fmla="*/ 65 w 65"/>
                  <a:gd name="T31" fmla="*/ 44 h 53"/>
                  <a:gd name="T32" fmla="*/ 65 w 65"/>
                  <a:gd name="T33" fmla="*/ 22 h 53"/>
                  <a:gd name="T34" fmla="*/ 31 w 65"/>
                  <a:gd name="T35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3">
                    <a:moveTo>
                      <a:pt x="31" y="22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1" y="43"/>
                      <a:pt x="44" y="44"/>
                      <a:pt x="36" y="44"/>
                    </a:cubicBezTo>
                    <a:cubicBezTo>
                      <a:pt x="20" y="44"/>
                      <a:pt x="12" y="38"/>
                      <a:pt x="12" y="26"/>
                    </a:cubicBezTo>
                    <a:cubicBezTo>
                      <a:pt x="12" y="15"/>
                      <a:pt x="20" y="9"/>
                      <a:pt x="36" y="9"/>
                    </a:cubicBezTo>
                    <a:cubicBezTo>
                      <a:pt x="48" y="9"/>
                      <a:pt x="53" y="11"/>
                      <a:pt x="57" y="15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57" y="2"/>
                      <a:pt x="48" y="0"/>
                      <a:pt x="36" y="0"/>
                    </a:cubicBezTo>
                    <a:cubicBezTo>
                      <a:pt x="14" y="0"/>
                      <a:pt x="0" y="10"/>
                      <a:pt x="0" y="27"/>
                    </a:cubicBezTo>
                    <a:cubicBezTo>
                      <a:pt x="0" y="43"/>
                      <a:pt x="14" y="53"/>
                      <a:pt x="36" y="53"/>
                    </a:cubicBezTo>
                    <a:cubicBezTo>
                      <a:pt x="49" y="53"/>
                      <a:pt x="58" y="51"/>
                      <a:pt x="65" y="45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22"/>
                      <a:pt x="65" y="22"/>
                      <a:pt x="65" y="22"/>
                    </a:cubicBez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8F913152-C7D4-44CE-9F2D-30536A3D36E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50675" y="-79375"/>
                <a:ext cx="282575" cy="204788"/>
              </a:xfrm>
              <a:custGeom>
                <a:avLst/>
                <a:gdLst>
                  <a:gd name="T0" fmla="*/ 88 w 178"/>
                  <a:gd name="T1" fmla="*/ 0 h 129"/>
                  <a:gd name="T2" fmla="*/ 0 w 178"/>
                  <a:gd name="T3" fmla="*/ 129 h 129"/>
                  <a:gd name="T4" fmla="*/ 29 w 178"/>
                  <a:gd name="T5" fmla="*/ 129 h 129"/>
                  <a:gd name="T6" fmla="*/ 43 w 178"/>
                  <a:gd name="T7" fmla="*/ 108 h 129"/>
                  <a:gd name="T8" fmla="*/ 133 w 178"/>
                  <a:gd name="T9" fmla="*/ 108 h 129"/>
                  <a:gd name="T10" fmla="*/ 149 w 178"/>
                  <a:gd name="T11" fmla="*/ 129 h 129"/>
                  <a:gd name="T12" fmla="*/ 178 w 178"/>
                  <a:gd name="T13" fmla="*/ 129 h 129"/>
                  <a:gd name="T14" fmla="*/ 88 w 178"/>
                  <a:gd name="T15" fmla="*/ 0 h 129"/>
                  <a:gd name="T16" fmla="*/ 119 w 178"/>
                  <a:gd name="T17" fmla="*/ 87 h 129"/>
                  <a:gd name="T18" fmla="*/ 57 w 178"/>
                  <a:gd name="T19" fmla="*/ 87 h 129"/>
                  <a:gd name="T20" fmla="*/ 88 w 178"/>
                  <a:gd name="T21" fmla="*/ 42 h 129"/>
                  <a:gd name="T22" fmla="*/ 119 w 178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29">
                    <a:moveTo>
                      <a:pt x="88" y="0"/>
                    </a:moveTo>
                    <a:lnTo>
                      <a:pt x="0" y="129"/>
                    </a:lnTo>
                    <a:lnTo>
                      <a:pt x="29" y="129"/>
                    </a:lnTo>
                    <a:lnTo>
                      <a:pt x="43" y="108"/>
                    </a:lnTo>
                    <a:lnTo>
                      <a:pt x="133" y="108"/>
                    </a:lnTo>
                    <a:lnTo>
                      <a:pt x="149" y="129"/>
                    </a:lnTo>
                    <a:lnTo>
                      <a:pt x="178" y="129"/>
                    </a:lnTo>
                    <a:lnTo>
                      <a:pt x="88" y="0"/>
                    </a:lnTo>
                    <a:close/>
                    <a:moveTo>
                      <a:pt x="119" y="87"/>
                    </a:moveTo>
                    <a:lnTo>
                      <a:pt x="57" y="87"/>
                    </a:lnTo>
                    <a:lnTo>
                      <a:pt x="88" y="42"/>
                    </a:lnTo>
                    <a:lnTo>
                      <a:pt x="119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90490E9-FEBA-4146-AC75-62E9037465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98250" y="-76200"/>
                <a:ext cx="371475" cy="217488"/>
              </a:xfrm>
              <a:custGeom>
                <a:avLst/>
                <a:gdLst>
                  <a:gd name="T0" fmla="*/ 208 w 234"/>
                  <a:gd name="T1" fmla="*/ 5 h 137"/>
                  <a:gd name="T2" fmla="*/ 168 w 234"/>
                  <a:gd name="T3" fmla="*/ 87 h 137"/>
                  <a:gd name="T4" fmla="*/ 116 w 234"/>
                  <a:gd name="T5" fmla="*/ 0 h 137"/>
                  <a:gd name="T6" fmla="*/ 69 w 234"/>
                  <a:gd name="T7" fmla="*/ 87 h 137"/>
                  <a:gd name="T8" fmla="*/ 26 w 234"/>
                  <a:gd name="T9" fmla="*/ 5 h 137"/>
                  <a:gd name="T10" fmla="*/ 0 w 234"/>
                  <a:gd name="T11" fmla="*/ 5 h 137"/>
                  <a:gd name="T12" fmla="*/ 67 w 234"/>
                  <a:gd name="T13" fmla="*/ 137 h 137"/>
                  <a:gd name="T14" fmla="*/ 116 w 234"/>
                  <a:gd name="T15" fmla="*/ 45 h 137"/>
                  <a:gd name="T16" fmla="*/ 171 w 234"/>
                  <a:gd name="T17" fmla="*/ 137 h 137"/>
                  <a:gd name="T18" fmla="*/ 234 w 234"/>
                  <a:gd name="T19" fmla="*/ 5 h 137"/>
                  <a:gd name="T20" fmla="*/ 208 w 234"/>
                  <a:gd name="T21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4" h="137">
                    <a:moveTo>
                      <a:pt x="208" y="5"/>
                    </a:moveTo>
                    <a:lnTo>
                      <a:pt x="168" y="87"/>
                    </a:lnTo>
                    <a:lnTo>
                      <a:pt x="116" y="0"/>
                    </a:lnTo>
                    <a:lnTo>
                      <a:pt x="69" y="87"/>
                    </a:lnTo>
                    <a:lnTo>
                      <a:pt x="26" y="5"/>
                    </a:lnTo>
                    <a:lnTo>
                      <a:pt x="0" y="5"/>
                    </a:lnTo>
                    <a:lnTo>
                      <a:pt x="67" y="137"/>
                    </a:lnTo>
                    <a:lnTo>
                      <a:pt x="116" y="45"/>
                    </a:lnTo>
                    <a:lnTo>
                      <a:pt x="171" y="137"/>
                    </a:lnTo>
                    <a:lnTo>
                      <a:pt x="234" y="5"/>
                    </a:lnTo>
                    <a:lnTo>
                      <a:pt x="208" y="5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3BEBCD48-E11B-4154-B396-002964F510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36313" y="-79375"/>
                <a:ext cx="280987" cy="204788"/>
              </a:xfrm>
              <a:custGeom>
                <a:avLst/>
                <a:gdLst>
                  <a:gd name="T0" fmla="*/ 87 w 177"/>
                  <a:gd name="T1" fmla="*/ 0 h 129"/>
                  <a:gd name="T2" fmla="*/ 0 w 177"/>
                  <a:gd name="T3" fmla="*/ 129 h 129"/>
                  <a:gd name="T4" fmla="*/ 28 w 177"/>
                  <a:gd name="T5" fmla="*/ 129 h 129"/>
                  <a:gd name="T6" fmla="*/ 43 w 177"/>
                  <a:gd name="T7" fmla="*/ 108 h 129"/>
                  <a:gd name="T8" fmla="*/ 132 w 177"/>
                  <a:gd name="T9" fmla="*/ 108 h 129"/>
                  <a:gd name="T10" fmla="*/ 149 w 177"/>
                  <a:gd name="T11" fmla="*/ 129 h 129"/>
                  <a:gd name="T12" fmla="*/ 177 w 177"/>
                  <a:gd name="T13" fmla="*/ 129 h 129"/>
                  <a:gd name="T14" fmla="*/ 87 w 177"/>
                  <a:gd name="T15" fmla="*/ 0 h 129"/>
                  <a:gd name="T16" fmla="*/ 118 w 177"/>
                  <a:gd name="T17" fmla="*/ 87 h 129"/>
                  <a:gd name="T18" fmla="*/ 57 w 177"/>
                  <a:gd name="T19" fmla="*/ 87 h 129"/>
                  <a:gd name="T20" fmla="*/ 87 w 177"/>
                  <a:gd name="T21" fmla="*/ 42 h 129"/>
                  <a:gd name="T22" fmla="*/ 118 w 177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29">
                    <a:moveTo>
                      <a:pt x="87" y="0"/>
                    </a:moveTo>
                    <a:lnTo>
                      <a:pt x="0" y="129"/>
                    </a:lnTo>
                    <a:lnTo>
                      <a:pt x="28" y="129"/>
                    </a:lnTo>
                    <a:lnTo>
                      <a:pt x="43" y="108"/>
                    </a:lnTo>
                    <a:lnTo>
                      <a:pt x="132" y="108"/>
                    </a:lnTo>
                    <a:lnTo>
                      <a:pt x="149" y="129"/>
                    </a:lnTo>
                    <a:lnTo>
                      <a:pt x="177" y="129"/>
                    </a:lnTo>
                    <a:lnTo>
                      <a:pt x="87" y="0"/>
                    </a:lnTo>
                    <a:close/>
                    <a:moveTo>
                      <a:pt x="118" y="87"/>
                    </a:moveTo>
                    <a:lnTo>
                      <a:pt x="57" y="87"/>
                    </a:lnTo>
                    <a:lnTo>
                      <a:pt x="87" y="42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D154DF76-0DC5-429F-A7EB-0DD0E4E741E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877550" y="-68263"/>
                <a:ext cx="236537" cy="193675"/>
              </a:xfrm>
              <a:custGeom>
                <a:avLst/>
                <a:gdLst>
                  <a:gd name="T0" fmla="*/ 54 w 63"/>
                  <a:gd name="T1" fmla="*/ 25 h 52"/>
                  <a:gd name="T2" fmla="*/ 60 w 63"/>
                  <a:gd name="T3" fmla="*/ 15 h 52"/>
                  <a:gd name="T4" fmla="*/ 35 w 63"/>
                  <a:gd name="T5" fmla="*/ 0 h 52"/>
                  <a:gd name="T6" fmla="*/ 0 w 63"/>
                  <a:gd name="T7" fmla="*/ 0 h 52"/>
                  <a:gd name="T8" fmla="*/ 0 w 63"/>
                  <a:gd name="T9" fmla="*/ 52 h 52"/>
                  <a:gd name="T10" fmla="*/ 35 w 63"/>
                  <a:gd name="T11" fmla="*/ 52 h 52"/>
                  <a:gd name="T12" fmla="*/ 63 w 63"/>
                  <a:gd name="T13" fmla="*/ 37 h 52"/>
                  <a:gd name="T14" fmla="*/ 54 w 63"/>
                  <a:gd name="T15" fmla="*/ 25 h 52"/>
                  <a:gd name="T16" fmla="*/ 34 w 63"/>
                  <a:gd name="T17" fmla="*/ 43 h 52"/>
                  <a:gd name="T18" fmla="*/ 11 w 63"/>
                  <a:gd name="T19" fmla="*/ 43 h 52"/>
                  <a:gd name="T20" fmla="*/ 11 w 63"/>
                  <a:gd name="T21" fmla="*/ 31 h 52"/>
                  <a:gd name="T22" fmla="*/ 34 w 63"/>
                  <a:gd name="T23" fmla="*/ 31 h 52"/>
                  <a:gd name="T24" fmla="*/ 52 w 63"/>
                  <a:gd name="T25" fmla="*/ 37 h 52"/>
                  <a:gd name="T26" fmla="*/ 34 w 63"/>
                  <a:gd name="T27" fmla="*/ 43 h 52"/>
                  <a:gd name="T28" fmla="*/ 11 w 63"/>
                  <a:gd name="T29" fmla="*/ 10 h 52"/>
                  <a:gd name="T30" fmla="*/ 35 w 63"/>
                  <a:gd name="T31" fmla="*/ 10 h 52"/>
                  <a:gd name="T32" fmla="*/ 49 w 63"/>
                  <a:gd name="T33" fmla="*/ 15 h 52"/>
                  <a:gd name="T34" fmla="*/ 35 w 63"/>
                  <a:gd name="T35" fmla="*/ 21 h 52"/>
                  <a:gd name="T36" fmla="*/ 11 w 63"/>
                  <a:gd name="T37" fmla="*/ 21 h 52"/>
                  <a:gd name="T38" fmla="*/ 11 w 63"/>
                  <a:gd name="T3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52">
                    <a:moveTo>
                      <a:pt x="54" y="25"/>
                    </a:moveTo>
                    <a:cubicBezTo>
                      <a:pt x="58" y="23"/>
                      <a:pt x="60" y="20"/>
                      <a:pt x="60" y="15"/>
                    </a:cubicBezTo>
                    <a:cubicBezTo>
                      <a:pt x="60" y="2"/>
                      <a:pt x="48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9" y="52"/>
                      <a:pt x="63" y="51"/>
                      <a:pt x="63" y="37"/>
                    </a:cubicBezTo>
                    <a:cubicBezTo>
                      <a:pt x="63" y="31"/>
                      <a:pt x="60" y="27"/>
                      <a:pt x="54" y="25"/>
                    </a:cubicBezTo>
                    <a:close/>
                    <a:moveTo>
                      <a:pt x="34" y="43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9" y="31"/>
                      <a:pt x="52" y="32"/>
                      <a:pt x="52" y="37"/>
                    </a:cubicBezTo>
                    <a:cubicBezTo>
                      <a:pt x="52" y="42"/>
                      <a:pt x="49" y="43"/>
                      <a:pt x="34" y="43"/>
                    </a:cubicBezTo>
                    <a:close/>
                    <a:moveTo>
                      <a:pt x="11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10"/>
                      <a:pt x="49" y="11"/>
                      <a:pt x="49" y="15"/>
                    </a:cubicBezTo>
                    <a:cubicBezTo>
                      <a:pt x="49" y="20"/>
                      <a:pt x="46" y="21"/>
                      <a:pt x="35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A694518E-3276-48AD-A2D3-D088DD0A6781}"/>
                </a:ext>
              </a:extLst>
            </p:cNvPr>
            <p:cNvGrpSpPr/>
            <p:nvPr userDrawn="1"/>
          </p:nvGrpSpPr>
          <p:grpSpPr>
            <a:xfrm>
              <a:off x="8529624" y="255032"/>
              <a:ext cx="241929" cy="550656"/>
              <a:chOff x="8529624" y="255032"/>
              <a:chExt cx="241929" cy="550656"/>
            </a:xfrm>
          </p:grpSpPr>
          <p:sp>
            <p:nvSpPr>
              <p:cNvPr id="16" name="Gleichschenkliges Dreieck 15">
                <a:extLst>
                  <a:ext uri="{FF2B5EF4-FFF2-40B4-BE49-F238E27FC236}">
                    <a16:creationId xmlns:a16="http://schemas.microsoft.com/office/drawing/2014/main" id="{723A4F89-5279-4E04-9BE4-0E1F1CB9E127}"/>
                  </a:ext>
                </a:extLst>
              </p:cNvPr>
              <p:cNvSpPr/>
              <p:nvPr/>
            </p:nvSpPr>
            <p:spPr bwMode="gray">
              <a:xfrm rot="16200000">
                <a:off x="8406740" y="597776"/>
                <a:ext cx="330796" cy="85028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  <p:sp>
            <p:nvSpPr>
              <p:cNvPr id="17" name="Gleichschenkliges Dreieck 16">
                <a:extLst>
                  <a:ext uri="{FF2B5EF4-FFF2-40B4-BE49-F238E27FC236}">
                    <a16:creationId xmlns:a16="http://schemas.microsoft.com/office/drawing/2014/main" id="{8810FDBB-399B-4E79-8518-F6BB79246BF1}"/>
                  </a:ext>
                </a:extLst>
              </p:cNvPr>
              <p:cNvSpPr/>
              <p:nvPr/>
            </p:nvSpPr>
            <p:spPr bwMode="gray">
              <a:xfrm rot="5400000">
                <a:off x="8425455" y="459589"/>
                <a:ext cx="550656" cy="141541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</p:grpSp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54FD3762-EBC4-47B3-B33B-35E06C8783B0}"/>
              </a:ext>
            </a:extLst>
          </p:cNvPr>
          <p:cNvSpPr/>
          <p:nvPr/>
        </p:nvSpPr>
        <p:spPr bwMode="gray">
          <a:xfrm>
            <a:off x="3875451" y="1321398"/>
            <a:ext cx="8316549" cy="671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50B24C3-F2E5-4069-B4FE-7538AFF9EF91}"/>
              </a:ext>
            </a:extLst>
          </p:cNvPr>
          <p:cNvSpPr/>
          <p:nvPr/>
        </p:nvSpPr>
        <p:spPr>
          <a:xfrm>
            <a:off x="3875314" y="1395300"/>
            <a:ext cx="8316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400" dirty="0"/>
              <a:t>We strive to be an employer that makes work </a:t>
            </a:r>
            <a:r>
              <a:rPr lang="en-US" sz="1400" b="1" dirty="0"/>
              <a:t>accessible to all</a:t>
            </a:r>
            <a:r>
              <a:rPr lang="en-US" sz="1400" dirty="0"/>
              <a:t> and further </a:t>
            </a:r>
            <a:r>
              <a:rPr lang="en-US" sz="1400" b="1" dirty="0"/>
              <a:t>includes</a:t>
            </a:r>
            <a:r>
              <a:rPr lang="en-US" sz="1400" dirty="0"/>
              <a:t> and </a:t>
            </a:r>
            <a:r>
              <a:rPr lang="en-US" sz="1400" b="1" dirty="0"/>
              <a:t>supports</a:t>
            </a:r>
            <a:r>
              <a:rPr lang="en-US" sz="1400" dirty="0"/>
              <a:t> employees with disabilities.</a:t>
            </a:r>
          </a:p>
        </p:txBody>
      </p:sp>
      <p:pic>
        <p:nvPicPr>
          <p:cNvPr id="7" name="Grafik 6" descr="Ein Bild, das Fahrrad, drinnen, Stuhl, Sitz enthält.&#10;&#10;Automatisch generierte Beschreibung">
            <a:extLst>
              <a:ext uri="{FF2B5EF4-FFF2-40B4-BE49-F238E27FC236}">
                <a16:creationId xmlns:a16="http://schemas.microsoft.com/office/drawing/2014/main" id="{3DFE3106-71B9-41AC-BFF1-E35945A7FD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r="43512"/>
          <a:stretch/>
        </p:blipFill>
        <p:spPr>
          <a:xfrm>
            <a:off x="0" y="1321397"/>
            <a:ext cx="3261600" cy="47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496D74A2-754E-488E-AFD2-11080E168BF5}"/>
              </a:ext>
            </a:extLst>
          </p:cNvPr>
          <p:cNvSpPr txBox="1">
            <a:spLocks/>
          </p:cNvSpPr>
          <p:nvPr/>
        </p:nvSpPr>
        <p:spPr bwMode="gray">
          <a:xfrm>
            <a:off x="1157856" y="427319"/>
            <a:ext cx="3370078" cy="46454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spcBef>
                <a:spcPts val="1200"/>
              </a:spcBef>
              <a:buFont typeface="Segoe UI" panose="020B0502040204020203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latin typeface="+mj-lt"/>
                <a:ea typeface="+mj-ea"/>
                <a:cs typeface="+mj-cs"/>
              </a:rPr>
              <a:t>SEXUAL ORIENTATION </a:t>
            </a:r>
          </a:p>
        </p:txBody>
      </p:sp>
      <p:sp>
        <p:nvSpPr>
          <p:cNvPr id="7" name="Oval 51">
            <a:extLst>
              <a:ext uri="{FF2B5EF4-FFF2-40B4-BE49-F238E27FC236}">
                <a16:creationId xmlns:a16="http://schemas.microsoft.com/office/drawing/2014/main" id="{05F2E923-8573-46E1-A8F1-193F6B90E60D}"/>
              </a:ext>
            </a:extLst>
          </p:cNvPr>
          <p:cNvSpPr/>
          <p:nvPr/>
        </p:nvSpPr>
        <p:spPr>
          <a:xfrm>
            <a:off x="382851" y="326251"/>
            <a:ext cx="639045" cy="6666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C5774A1-F6D1-427C-B946-A0A57D3F98D1}"/>
              </a:ext>
            </a:extLst>
          </p:cNvPr>
          <p:cNvSpPr/>
          <p:nvPr/>
        </p:nvSpPr>
        <p:spPr>
          <a:xfrm>
            <a:off x="3875315" y="2391286"/>
            <a:ext cx="775471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>
                <a:ea typeface="Times New Roman" panose="02020603050405020304" pitchFamily="18" charset="0"/>
              </a:rPr>
              <a:t> </a:t>
            </a:r>
            <a:endParaRPr lang="de-AT" sz="1400" dirty="0">
              <a:ea typeface="Times New Roman" panose="02020603050405020304" pitchFamily="18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Sexual orientation is </a:t>
            </a:r>
            <a:r>
              <a:rPr lang="en-US" sz="1400" b="1" dirty="0">
                <a:solidFill>
                  <a:srgbClr val="E3BB00"/>
                </a:solidFill>
                <a:ea typeface="Times New Roman" panose="02020603050405020304" pitchFamily="18" charset="0"/>
              </a:rPr>
              <a:t>not considered </a:t>
            </a:r>
            <a:r>
              <a:rPr lang="en-US" sz="1400" dirty="0">
                <a:ea typeface="Times New Roman" panose="02020603050405020304" pitchFamily="18" charset="0"/>
              </a:rPr>
              <a:t>in any decisions, such as</a:t>
            </a:r>
          </a:p>
          <a:p>
            <a:pPr marL="742950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ea typeface="Times New Roman" panose="02020603050405020304" pitchFamily="18" charset="0"/>
              </a:rPr>
              <a:t>Recruiting process</a:t>
            </a:r>
          </a:p>
          <a:p>
            <a:pPr marL="742950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ea typeface="Times New Roman" panose="02020603050405020304" pitchFamily="18" charset="0"/>
              </a:rPr>
              <a:t>Job assignments</a:t>
            </a:r>
          </a:p>
          <a:p>
            <a:pPr marL="742950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ea typeface="Times New Roman" panose="02020603050405020304" pitchFamily="18" charset="0"/>
              </a:rPr>
              <a:t>Promotions</a:t>
            </a:r>
          </a:p>
          <a:p>
            <a:pPr marL="742950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ea typeface="Times New Roman" panose="02020603050405020304" pitchFamily="18" charset="0"/>
              </a:rPr>
              <a:t>Remuneration</a:t>
            </a:r>
          </a:p>
          <a:p>
            <a:pPr marL="742950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endParaRPr lang="en-US" sz="1400" b="1" dirty="0"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DA1C5C"/>
                </a:solidFill>
                <a:ea typeface="Times New Roman" panose="02020603050405020304" pitchFamily="18" charset="0"/>
              </a:rPr>
              <a:t>Social benefits </a:t>
            </a:r>
            <a:r>
              <a:rPr lang="en-US" sz="1400" dirty="0">
                <a:ea typeface="Times New Roman" panose="02020603050405020304" pitchFamily="18" charset="0"/>
              </a:rPr>
              <a:t>are available regardless of sexual orientation</a:t>
            </a:r>
          </a:p>
          <a:p>
            <a:pPr marL="742950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ea typeface="Times New Roman" panose="02020603050405020304" pitchFamily="18" charset="0"/>
              </a:rPr>
              <a:t>Nursing leave </a:t>
            </a:r>
          </a:p>
          <a:p>
            <a:pPr marL="742950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/>
              <a:t>Paternity leave</a:t>
            </a:r>
          </a:p>
          <a:p>
            <a:pPr marL="742950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1400" dirty="0"/>
              <a:t>Dad months</a:t>
            </a:r>
          </a:p>
          <a:p>
            <a:pPr marL="742950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endParaRPr lang="en-US" sz="1400" dirty="0">
              <a:ea typeface="Times New Roman" panose="02020603050405020304" pitchFamily="18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When designing external and internal communication materials, </a:t>
            </a:r>
            <a:r>
              <a:rPr lang="en-US" sz="1400" b="1" dirty="0">
                <a:solidFill>
                  <a:srgbClr val="002060"/>
                </a:solidFill>
              </a:rPr>
              <a:t>we commit ourselves </a:t>
            </a:r>
            <a:r>
              <a:rPr lang="en-US" sz="1400" dirty="0">
                <a:ea typeface="Times New Roman" panose="02020603050405020304" pitchFamily="18" charset="0"/>
              </a:rPr>
              <a:t>to diversity. We don’t want to transport any stereotypes through visual language.</a:t>
            </a:r>
            <a:endParaRPr lang="de-AT" sz="1400" dirty="0">
              <a:ea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A23F4EA-8677-4037-A08B-B9257FC45623}"/>
              </a:ext>
            </a:extLst>
          </p:cNvPr>
          <p:cNvSpPr txBox="1"/>
          <p:nvPr/>
        </p:nvSpPr>
        <p:spPr>
          <a:xfrm>
            <a:off x="3875314" y="2278120"/>
            <a:ext cx="175807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AU" sz="1400" b="1" dirty="0">
                <a:solidFill>
                  <a:srgbClr val="009444"/>
                </a:solidFill>
              </a:rPr>
              <a:t>Our measures:</a:t>
            </a:r>
          </a:p>
        </p:txBody>
      </p:sp>
      <p:sp>
        <p:nvSpPr>
          <p:cNvPr id="12" name="Herz 11">
            <a:extLst>
              <a:ext uri="{FF2B5EF4-FFF2-40B4-BE49-F238E27FC236}">
                <a16:creationId xmlns:a16="http://schemas.microsoft.com/office/drawing/2014/main" id="{319A97DD-2341-48E8-B975-1EFC37DD208C}"/>
              </a:ext>
            </a:extLst>
          </p:cNvPr>
          <p:cNvSpPr/>
          <p:nvPr/>
        </p:nvSpPr>
        <p:spPr bwMode="gray">
          <a:xfrm>
            <a:off x="535060" y="485042"/>
            <a:ext cx="334626" cy="349100"/>
          </a:xfrm>
          <a:prstGeom prst="hear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2B648B4-01DC-433F-A4A4-AD94AB3AD560}"/>
              </a:ext>
            </a:extLst>
          </p:cNvPr>
          <p:cNvGrpSpPr/>
          <p:nvPr/>
        </p:nvGrpSpPr>
        <p:grpSpPr>
          <a:xfrm>
            <a:off x="10499681" y="255032"/>
            <a:ext cx="1220159" cy="550656"/>
            <a:chOff x="8529624" y="255032"/>
            <a:chExt cx="991220" cy="550656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FD03B7C0-FDBC-47B4-9012-1F7675A70FD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97244" y="526216"/>
              <a:ext cx="723600" cy="265186"/>
              <a:chOff x="10863263" y="-79375"/>
              <a:chExt cx="1420812" cy="520700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7AECBD57-5F9F-49BA-BCAF-2F2F5920E3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63263" y="185737"/>
                <a:ext cx="242887" cy="203200"/>
              </a:xfrm>
              <a:custGeom>
                <a:avLst/>
                <a:gdLst>
                  <a:gd name="T0" fmla="*/ 36 w 65"/>
                  <a:gd name="T1" fmla="*/ 54 h 54"/>
                  <a:gd name="T2" fmla="*/ 0 w 65"/>
                  <a:gd name="T3" fmla="*/ 27 h 54"/>
                  <a:gd name="T4" fmla="*/ 36 w 65"/>
                  <a:gd name="T5" fmla="*/ 0 h 54"/>
                  <a:gd name="T6" fmla="*/ 63 w 65"/>
                  <a:gd name="T7" fmla="*/ 8 h 54"/>
                  <a:gd name="T8" fmla="*/ 64 w 65"/>
                  <a:gd name="T9" fmla="*/ 8 h 54"/>
                  <a:gd name="T10" fmla="*/ 58 w 65"/>
                  <a:gd name="T11" fmla="*/ 16 h 54"/>
                  <a:gd name="T12" fmla="*/ 57 w 65"/>
                  <a:gd name="T13" fmla="*/ 15 h 54"/>
                  <a:gd name="T14" fmla="*/ 36 w 65"/>
                  <a:gd name="T15" fmla="*/ 9 h 54"/>
                  <a:gd name="T16" fmla="*/ 12 w 65"/>
                  <a:gd name="T17" fmla="*/ 27 h 54"/>
                  <a:gd name="T18" fmla="*/ 36 w 65"/>
                  <a:gd name="T19" fmla="*/ 45 h 54"/>
                  <a:gd name="T20" fmla="*/ 55 w 65"/>
                  <a:gd name="T21" fmla="*/ 40 h 54"/>
                  <a:gd name="T22" fmla="*/ 55 w 65"/>
                  <a:gd name="T23" fmla="*/ 32 h 54"/>
                  <a:gd name="T24" fmla="*/ 31 w 65"/>
                  <a:gd name="T25" fmla="*/ 32 h 54"/>
                  <a:gd name="T26" fmla="*/ 31 w 65"/>
                  <a:gd name="T27" fmla="*/ 23 h 54"/>
                  <a:gd name="T28" fmla="*/ 65 w 65"/>
                  <a:gd name="T29" fmla="*/ 23 h 54"/>
                  <a:gd name="T30" fmla="*/ 65 w 65"/>
                  <a:gd name="T31" fmla="*/ 45 h 54"/>
                  <a:gd name="T32" fmla="*/ 65 w 65"/>
                  <a:gd name="T33" fmla="*/ 45 h 54"/>
                  <a:gd name="T34" fmla="*/ 36 w 65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4">
                    <a:moveTo>
                      <a:pt x="36" y="54"/>
                    </a:moveTo>
                    <a:cubicBezTo>
                      <a:pt x="14" y="54"/>
                      <a:pt x="0" y="44"/>
                      <a:pt x="0" y="27"/>
                    </a:cubicBezTo>
                    <a:cubicBezTo>
                      <a:pt x="0" y="10"/>
                      <a:pt x="14" y="0"/>
                      <a:pt x="36" y="0"/>
                    </a:cubicBezTo>
                    <a:cubicBezTo>
                      <a:pt x="48" y="0"/>
                      <a:pt x="57" y="2"/>
                      <a:pt x="63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3" y="11"/>
                      <a:pt x="48" y="9"/>
                      <a:pt x="36" y="9"/>
                    </a:cubicBezTo>
                    <a:cubicBezTo>
                      <a:pt x="20" y="9"/>
                      <a:pt x="12" y="15"/>
                      <a:pt x="12" y="27"/>
                    </a:cubicBezTo>
                    <a:cubicBezTo>
                      <a:pt x="12" y="39"/>
                      <a:pt x="19" y="45"/>
                      <a:pt x="36" y="45"/>
                    </a:cubicBezTo>
                    <a:cubicBezTo>
                      <a:pt x="44" y="45"/>
                      <a:pt x="51" y="43"/>
                      <a:pt x="55" y="4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58" y="51"/>
                      <a:pt x="49" y="54"/>
                      <a:pt x="36" y="54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E2845E45-CA80-427B-A2DE-3DBCB5B1D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58538" y="238125"/>
                <a:ext cx="128587" cy="146050"/>
              </a:xfrm>
              <a:custGeom>
                <a:avLst/>
                <a:gdLst>
                  <a:gd name="T0" fmla="*/ 10 w 34"/>
                  <a:gd name="T1" fmla="*/ 39 h 39"/>
                  <a:gd name="T2" fmla="*/ 0 w 34"/>
                  <a:gd name="T3" fmla="*/ 39 h 39"/>
                  <a:gd name="T4" fmla="*/ 0 w 34"/>
                  <a:gd name="T5" fmla="*/ 1 h 39"/>
                  <a:gd name="T6" fmla="*/ 10 w 34"/>
                  <a:gd name="T7" fmla="*/ 1 h 39"/>
                  <a:gd name="T8" fmla="*/ 10 w 34"/>
                  <a:gd name="T9" fmla="*/ 5 h 39"/>
                  <a:gd name="T10" fmla="*/ 32 w 34"/>
                  <a:gd name="T11" fmla="*/ 0 h 39"/>
                  <a:gd name="T12" fmla="*/ 34 w 34"/>
                  <a:gd name="T13" fmla="*/ 0 h 39"/>
                  <a:gd name="T14" fmla="*/ 34 w 34"/>
                  <a:gd name="T15" fmla="*/ 10 h 39"/>
                  <a:gd name="T16" fmla="*/ 32 w 34"/>
                  <a:gd name="T17" fmla="*/ 10 h 39"/>
                  <a:gd name="T18" fmla="*/ 10 w 34"/>
                  <a:gd name="T19" fmla="*/ 14 h 39"/>
                  <a:gd name="T20" fmla="*/ 10 w 34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1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2"/>
                      <a:pt x="23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2" y="9"/>
                      <a:pt x="16" y="10"/>
                      <a:pt x="10" y="14"/>
                    </a:cubicBez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2BE3A01F-9E3D-4AF8-88F3-E73ACB5725B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04588" y="238125"/>
                <a:ext cx="211137" cy="150813"/>
              </a:xfrm>
              <a:custGeom>
                <a:avLst/>
                <a:gdLst>
                  <a:gd name="T0" fmla="*/ 28 w 56"/>
                  <a:gd name="T1" fmla="*/ 40 h 40"/>
                  <a:gd name="T2" fmla="*/ 0 w 56"/>
                  <a:gd name="T3" fmla="*/ 20 h 40"/>
                  <a:gd name="T4" fmla="*/ 28 w 56"/>
                  <a:gd name="T5" fmla="*/ 0 h 40"/>
                  <a:gd name="T6" fmla="*/ 56 w 56"/>
                  <a:gd name="T7" fmla="*/ 20 h 40"/>
                  <a:gd name="T8" fmla="*/ 28 w 56"/>
                  <a:gd name="T9" fmla="*/ 40 h 40"/>
                  <a:gd name="T10" fmla="*/ 28 w 56"/>
                  <a:gd name="T11" fmla="*/ 8 h 40"/>
                  <a:gd name="T12" fmla="*/ 11 w 56"/>
                  <a:gd name="T13" fmla="*/ 20 h 40"/>
                  <a:gd name="T14" fmla="*/ 28 w 56"/>
                  <a:gd name="T15" fmla="*/ 31 h 40"/>
                  <a:gd name="T16" fmla="*/ 45 w 56"/>
                  <a:gd name="T17" fmla="*/ 20 h 40"/>
                  <a:gd name="T18" fmla="*/ 28 w 56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28" y="40"/>
                    </a:moveTo>
                    <a:cubicBezTo>
                      <a:pt x="12" y="40"/>
                      <a:pt x="0" y="32"/>
                      <a:pt x="0" y="20"/>
                    </a:cubicBezTo>
                    <a:cubicBezTo>
                      <a:pt x="0" y="8"/>
                      <a:pt x="12" y="0"/>
                      <a:pt x="28" y="0"/>
                    </a:cubicBezTo>
                    <a:cubicBezTo>
                      <a:pt x="45" y="0"/>
                      <a:pt x="56" y="8"/>
                      <a:pt x="56" y="20"/>
                    </a:cubicBezTo>
                    <a:cubicBezTo>
                      <a:pt x="56" y="32"/>
                      <a:pt x="45" y="40"/>
                      <a:pt x="28" y="40"/>
                    </a:cubicBezTo>
                    <a:close/>
                    <a:moveTo>
                      <a:pt x="28" y="8"/>
                    </a:moveTo>
                    <a:cubicBezTo>
                      <a:pt x="20" y="8"/>
                      <a:pt x="11" y="10"/>
                      <a:pt x="11" y="20"/>
                    </a:cubicBezTo>
                    <a:cubicBezTo>
                      <a:pt x="11" y="29"/>
                      <a:pt x="20" y="31"/>
                      <a:pt x="28" y="31"/>
                    </a:cubicBezTo>
                    <a:cubicBezTo>
                      <a:pt x="36" y="31"/>
                      <a:pt x="45" y="29"/>
                      <a:pt x="45" y="20"/>
                    </a:cubicBezTo>
                    <a:cubicBezTo>
                      <a:pt x="45" y="10"/>
                      <a:pt x="35" y="8"/>
                      <a:pt x="28" y="8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9D81B42F-0D29-457B-BE9D-EEDB220DD6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2238" y="242887"/>
                <a:ext cx="187325" cy="146050"/>
              </a:xfrm>
              <a:custGeom>
                <a:avLst/>
                <a:gdLst>
                  <a:gd name="T0" fmla="*/ 18 w 50"/>
                  <a:gd name="T1" fmla="*/ 39 h 39"/>
                  <a:gd name="T2" fmla="*/ 0 w 50"/>
                  <a:gd name="T3" fmla="*/ 22 h 39"/>
                  <a:gd name="T4" fmla="*/ 0 w 50"/>
                  <a:gd name="T5" fmla="*/ 0 h 39"/>
                  <a:gd name="T6" fmla="*/ 11 w 50"/>
                  <a:gd name="T7" fmla="*/ 0 h 39"/>
                  <a:gd name="T8" fmla="*/ 11 w 50"/>
                  <a:gd name="T9" fmla="*/ 22 h 39"/>
                  <a:gd name="T10" fmla="*/ 20 w 50"/>
                  <a:gd name="T11" fmla="*/ 30 h 39"/>
                  <a:gd name="T12" fmla="*/ 39 w 50"/>
                  <a:gd name="T13" fmla="*/ 26 h 39"/>
                  <a:gd name="T14" fmla="*/ 39 w 50"/>
                  <a:gd name="T15" fmla="*/ 0 h 39"/>
                  <a:gd name="T16" fmla="*/ 50 w 50"/>
                  <a:gd name="T17" fmla="*/ 0 h 39"/>
                  <a:gd name="T18" fmla="*/ 50 w 50"/>
                  <a:gd name="T19" fmla="*/ 38 h 39"/>
                  <a:gd name="T20" fmla="*/ 39 w 50"/>
                  <a:gd name="T21" fmla="*/ 38 h 39"/>
                  <a:gd name="T22" fmla="*/ 39 w 50"/>
                  <a:gd name="T23" fmla="*/ 34 h 39"/>
                  <a:gd name="T24" fmla="*/ 18 w 5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9">
                    <a:moveTo>
                      <a:pt x="18" y="39"/>
                    </a:moveTo>
                    <a:cubicBezTo>
                      <a:pt x="6" y="39"/>
                      <a:pt x="0" y="33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8"/>
                      <a:pt x="13" y="30"/>
                      <a:pt x="20" y="30"/>
                    </a:cubicBezTo>
                    <a:cubicBezTo>
                      <a:pt x="28" y="30"/>
                      <a:pt x="33" y="28"/>
                      <a:pt x="39" y="2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4" y="36"/>
                      <a:pt x="27" y="39"/>
                      <a:pt x="18" y="39"/>
                    </a:cubicBez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54236B57-D5B6-4003-A8F9-8C9291FCA5D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88775" y="238125"/>
                <a:ext cx="198437" cy="203200"/>
              </a:xfrm>
              <a:custGeom>
                <a:avLst/>
                <a:gdLst>
                  <a:gd name="T0" fmla="*/ 11 w 53"/>
                  <a:gd name="T1" fmla="*/ 54 h 54"/>
                  <a:gd name="T2" fmla="*/ 0 w 53"/>
                  <a:gd name="T3" fmla="*/ 54 h 54"/>
                  <a:gd name="T4" fmla="*/ 0 w 53"/>
                  <a:gd name="T5" fmla="*/ 1 h 54"/>
                  <a:gd name="T6" fmla="*/ 10 w 53"/>
                  <a:gd name="T7" fmla="*/ 1 h 54"/>
                  <a:gd name="T8" fmla="*/ 10 w 53"/>
                  <a:gd name="T9" fmla="*/ 4 h 54"/>
                  <a:gd name="T10" fmla="*/ 29 w 53"/>
                  <a:gd name="T11" fmla="*/ 0 h 54"/>
                  <a:gd name="T12" fmla="*/ 53 w 53"/>
                  <a:gd name="T13" fmla="*/ 20 h 54"/>
                  <a:gd name="T14" fmla="*/ 29 w 53"/>
                  <a:gd name="T15" fmla="*/ 40 h 54"/>
                  <a:gd name="T16" fmla="*/ 11 w 53"/>
                  <a:gd name="T17" fmla="*/ 36 h 54"/>
                  <a:gd name="T18" fmla="*/ 11 w 53"/>
                  <a:gd name="T19" fmla="*/ 54 h 54"/>
                  <a:gd name="T20" fmla="*/ 11 w 53"/>
                  <a:gd name="T21" fmla="*/ 27 h 54"/>
                  <a:gd name="T22" fmla="*/ 28 w 53"/>
                  <a:gd name="T23" fmla="*/ 31 h 54"/>
                  <a:gd name="T24" fmla="*/ 42 w 53"/>
                  <a:gd name="T25" fmla="*/ 20 h 54"/>
                  <a:gd name="T26" fmla="*/ 28 w 53"/>
                  <a:gd name="T27" fmla="*/ 8 h 54"/>
                  <a:gd name="T28" fmla="*/ 11 w 53"/>
                  <a:gd name="T29" fmla="*/ 12 h 54"/>
                  <a:gd name="T30" fmla="*/ 11 w 53"/>
                  <a:gd name="T31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4">
                    <a:moveTo>
                      <a:pt x="11" y="54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2"/>
                      <a:pt x="21" y="0"/>
                      <a:pt x="29" y="0"/>
                    </a:cubicBezTo>
                    <a:cubicBezTo>
                      <a:pt x="43" y="0"/>
                      <a:pt x="53" y="8"/>
                      <a:pt x="53" y="20"/>
                    </a:cubicBezTo>
                    <a:cubicBezTo>
                      <a:pt x="53" y="32"/>
                      <a:pt x="43" y="40"/>
                      <a:pt x="29" y="40"/>
                    </a:cubicBezTo>
                    <a:cubicBezTo>
                      <a:pt x="21" y="40"/>
                      <a:pt x="16" y="38"/>
                      <a:pt x="11" y="36"/>
                    </a:cubicBezTo>
                    <a:lnTo>
                      <a:pt x="11" y="54"/>
                    </a:lnTo>
                    <a:close/>
                    <a:moveTo>
                      <a:pt x="11" y="27"/>
                    </a:moveTo>
                    <a:cubicBezTo>
                      <a:pt x="17" y="30"/>
                      <a:pt x="21" y="31"/>
                      <a:pt x="28" y="31"/>
                    </a:cubicBezTo>
                    <a:cubicBezTo>
                      <a:pt x="33" y="31"/>
                      <a:pt x="42" y="30"/>
                      <a:pt x="42" y="20"/>
                    </a:cubicBezTo>
                    <a:cubicBezTo>
                      <a:pt x="42" y="10"/>
                      <a:pt x="33" y="8"/>
                      <a:pt x="28" y="8"/>
                    </a:cubicBezTo>
                    <a:cubicBezTo>
                      <a:pt x="20" y="8"/>
                      <a:pt x="17" y="10"/>
                      <a:pt x="11" y="12"/>
                    </a:cubicBez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B6764F8A-D8F8-44CD-8B84-062179674E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39600" y="-68263"/>
                <a:ext cx="244475" cy="198438"/>
              </a:xfrm>
              <a:custGeom>
                <a:avLst/>
                <a:gdLst>
                  <a:gd name="T0" fmla="*/ 31 w 65"/>
                  <a:gd name="T1" fmla="*/ 22 h 53"/>
                  <a:gd name="T2" fmla="*/ 31 w 65"/>
                  <a:gd name="T3" fmla="*/ 32 h 53"/>
                  <a:gd name="T4" fmla="*/ 55 w 65"/>
                  <a:gd name="T5" fmla="*/ 32 h 53"/>
                  <a:gd name="T6" fmla="*/ 55 w 65"/>
                  <a:gd name="T7" fmla="*/ 40 h 53"/>
                  <a:gd name="T8" fmla="*/ 36 w 65"/>
                  <a:gd name="T9" fmla="*/ 44 h 53"/>
                  <a:gd name="T10" fmla="*/ 12 w 65"/>
                  <a:gd name="T11" fmla="*/ 26 h 53"/>
                  <a:gd name="T12" fmla="*/ 36 w 65"/>
                  <a:gd name="T13" fmla="*/ 9 h 53"/>
                  <a:gd name="T14" fmla="*/ 57 w 65"/>
                  <a:gd name="T15" fmla="*/ 15 h 53"/>
                  <a:gd name="T16" fmla="*/ 58 w 65"/>
                  <a:gd name="T17" fmla="*/ 16 h 53"/>
                  <a:gd name="T18" fmla="*/ 64 w 65"/>
                  <a:gd name="T19" fmla="*/ 8 h 53"/>
                  <a:gd name="T20" fmla="*/ 63 w 65"/>
                  <a:gd name="T21" fmla="*/ 7 h 53"/>
                  <a:gd name="T22" fmla="*/ 36 w 65"/>
                  <a:gd name="T23" fmla="*/ 0 h 53"/>
                  <a:gd name="T24" fmla="*/ 0 w 65"/>
                  <a:gd name="T25" fmla="*/ 27 h 53"/>
                  <a:gd name="T26" fmla="*/ 36 w 65"/>
                  <a:gd name="T27" fmla="*/ 53 h 53"/>
                  <a:gd name="T28" fmla="*/ 65 w 65"/>
                  <a:gd name="T29" fmla="*/ 45 h 53"/>
                  <a:gd name="T30" fmla="*/ 65 w 65"/>
                  <a:gd name="T31" fmla="*/ 44 h 53"/>
                  <a:gd name="T32" fmla="*/ 65 w 65"/>
                  <a:gd name="T33" fmla="*/ 22 h 53"/>
                  <a:gd name="T34" fmla="*/ 31 w 65"/>
                  <a:gd name="T35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53">
                    <a:moveTo>
                      <a:pt x="31" y="22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1" y="43"/>
                      <a:pt x="44" y="44"/>
                      <a:pt x="36" y="44"/>
                    </a:cubicBezTo>
                    <a:cubicBezTo>
                      <a:pt x="20" y="44"/>
                      <a:pt x="12" y="38"/>
                      <a:pt x="12" y="26"/>
                    </a:cubicBezTo>
                    <a:cubicBezTo>
                      <a:pt x="12" y="15"/>
                      <a:pt x="20" y="9"/>
                      <a:pt x="36" y="9"/>
                    </a:cubicBezTo>
                    <a:cubicBezTo>
                      <a:pt x="48" y="9"/>
                      <a:pt x="53" y="11"/>
                      <a:pt x="57" y="15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57" y="2"/>
                      <a:pt x="48" y="0"/>
                      <a:pt x="36" y="0"/>
                    </a:cubicBezTo>
                    <a:cubicBezTo>
                      <a:pt x="14" y="0"/>
                      <a:pt x="0" y="10"/>
                      <a:pt x="0" y="27"/>
                    </a:cubicBezTo>
                    <a:cubicBezTo>
                      <a:pt x="0" y="43"/>
                      <a:pt x="14" y="53"/>
                      <a:pt x="36" y="53"/>
                    </a:cubicBezTo>
                    <a:cubicBezTo>
                      <a:pt x="49" y="53"/>
                      <a:pt x="58" y="51"/>
                      <a:pt x="65" y="45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22"/>
                      <a:pt x="65" y="22"/>
                      <a:pt x="65" y="22"/>
                    </a:cubicBez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D99D1B20-950B-434A-BBCF-44CF987A7F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750675" y="-79375"/>
                <a:ext cx="282575" cy="204788"/>
              </a:xfrm>
              <a:custGeom>
                <a:avLst/>
                <a:gdLst>
                  <a:gd name="T0" fmla="*/ 88 w 178"/>
                  <a:gd name="T1" fmla="*/ 0 h 129"/>
                  <a:gd name="T2" fmla="*/ 0 w 178"/>
                  <a:gd name="T3" fmla="*/ 129 h 129"/>
                  <a:gd name="T4" fmla="*/ 29 w 178"/>
                  <a:gd name="T5" fmla="*/ 129 h 129"/>
                  <a:gd name="T6" fmla="*/ 43 w 178"/>
                  <a:gd name="T7" fmla="*/ 108 h 129"/>
                  <a:gd name="T8" fmla="*/ 133 w 178"/>
                  <a:gd name="T9" fmla="*/ 108 h 129"/>
                  <a:gd name="T10" fmla="*/ 149 w 178"/>
                  <a:gd name="T11" fmla="*/ 129 h 129"/>
                  <a:gd name="T12" fmla="*/ 178 w 178"/>
                  <a:gd name="T13" fmla="*/ 129 h 129"/>
                  <a:gd name="T14" fmla="*/ 88 w 178"/>
                  <a:gd name="T15" fmla="*/ 0 h 129"/>
                  <a:gd name="T16" fmla="*/ 119 w 178"/>
                  <a:gd name="T17" fmla="*/ 87 h 129"/>
                  <a:gd name="T18" fmla="*/ 57 w 178"/>
                  <a:gd name="T19" fmla="*/ 87 h 129"/>
                  <a:gd name="T20" fmla="*/ 88 w 178"/>
                  <a:gd name="T21" fmla="*/ 42 h 129"/>
                  <a:gd name="T22" fmla="*/ 119 w 178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29">
                    <a:moveTo>
                      <a:pt x="88" y="0"/>
                    </a:moveTo>
                    <a:lnTo>
                      <a:pt x="0" y="129"/>
                    </a:lnTo>
                    <a:lnTo>
                      <a:pt x="29" y="129"/>
                    </a:lnTo>
                    <a:lnTo>
                      <a:pt x="43" y="108"/>
                    </a:lnTo>
                    <a:lnTo>
                      <a:pt x="133" y="108"/>
                    </a:lnTo>
                    <a:lnTo>
                      <a:pt x="149" y="129"/>
                    </a:lnTo>
                    <a:lnTo>
                      <a:pt x="178" y="129"/>
                    </a:lnTo>
                    <a:lnTo>
                      <a:pt x="88" y="0"/>
                    </a:lnTo>
                    <a:close/>
                    <a:moveTo>
                      <a:pt x="119" y="87"/>
                    </a:moveTo>
                    <a:lnTo>
                      <a:pt x="57" y="87"/>
                    </a:lnTo>
                    <a:lnTo>
                      <a:pt x="88" y="42"/>
                    </a:lnTo>
                    <a:lnTo>
                      <a:pt x="119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21C4015D-AB4A-448F-9BED-49FA2BC00E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98250" y="-76200"/>
                <a:ext cx="371475" cy="217488"/>
              </a:xfrm>
              <a:custGeom>
                <a:avLst/>
                <a:gdLst>
                  <a:gd name="T0" fmla="*/ 208 w 234"/>
                  <a:gd name="T1" fmla="*/ 5 h 137"/>
                  <a:gd name="T2" fmla="*/ 168 w 234"/>
                  <a:gd name="T3" fmla="*/ 87 h 137"/>
                  <a:gd name="T4" fmla="*/ 116 w 234"/>
                  <a:gd name="T5" fmla="*/ 0 h 137"/>
                  <a:gd name="T6" fmla="*/ 69 w 234"/>
                  <a:gd name="T7" fmla="*/ 87 h 137"/>
                  <a:gd name="T8" fmla="*/ 26 w 234"/>
                  <a:gd name="T9" fmla="*/ 5 h 137"/>
                  <a:gd name="T10" fmla="*/ 0 w 234"/>
                  <a:gd name="T11" fmla="*/ 5 h 137"/>
                  <a:gd name="T12" fmla="*/ 67 w 234"/>
                  <a:gd name="T13" fmla="*/ 137 h 137"/>
                  <a:gd name="T14" fmla="*/ 116 w 234"/>
                  <a:gd name="T15" fmla="*/ 45 h 137"/>
                  <a:gd name="T16" fmla="*/ 171 w 234"/>
                  <a:gd name="T17" fmla="*/ 137 h 137"/>
                  <a:gd name="T18" fmla="*/ 234 w 234"/>
                  <a:gd name="T19" fmla="*/ 5 h 137"/>
                  <a:gd name="T20" fmla="*/ 208 w 234"/>
                  <a:gd name="T21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4" h="137">
                    <a:moveTo>
                      <a:pt x="208" y="5"/>
                    </a:moveTo>
                    <a:lnTo>
                      <a:pt x="168" y="87"/>
                    </a:lnTo>
                    <a:lnTo>
                      <a:pt x="116" y="0"/>
                    </a:lnTo>
                    <a:lnTo>
                      <a:pt x="69" y="87"/>
                    </a:lnTo>
                    <a:lnTo>
                      <a:pt x="26" y="5"/>
                    </a:lnTo>
                    <a:lnTo>
                      <a:pt x="0" y="5"/>
                    </a:lnTo>
                    <a:lnTo>
                      <a:pt x="67" y="137"/>
                    </a:lnTo>
                    <a:lnTo>
                      <a:pt x="116" y="45"/>
                    </a:lnTo>
                    <a:lnTo>
                      <a:pt x="171" y="137"/>
                    </a:lnTo>
                    <a:lnTo>
                      <a:pt x="234" y="5"/>
                    </a:lnTo>
                    <a:lnTo>
                      <a:pt x="208" y="5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E987424A-1FDE-46DE-BDDB-42E5A632988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36313" y="-79375"/>
                <a:ext cx="280987" cy="204788"/>
              </a:xfrm>
              <a:custGeom>
                <a:avLst/>
                <a:gdLst>
                  <a:gd name="T0" fmla="*/ 87 w 177"/>
                  <a:gd name="T1" fmla="*/ 0 h 129"/>
                  <a:gd name="T2" fmla="*/ 0 w 177"/>
                  <a:gd name="T3" fmla="*/ 129 h 129"/>
                  <a:gd name="T4" fmla="*/ 28 w 177"/>
                  <a:gd name="T5" fmla="*/ 129 h 129"/>
                  <a:gd name="T6" fmla="*/ 43 w 177"/>
                  <a:gd name="T7" fmla="*/ 108 h 129"/>
                  <a:gd name="T8" fmla="*/ 132 w 177"/>
                  <a:gd name="T9" fmla="*/ 108 h 129"/>
                  <a:gd name="T10" fmla="*/ 149 w 177"/>
                  <a:gd name="T11" fmla="*/ 129 h 129"/>
                  <a:gd name="T12" fmla="*/ 177 w 177"/>
                  <a:gd name="T13" fmla="*/ 129 h 129"/>
                  <a:gd name="T14" fmla="*/ 87 w 177"/>
                  <a:gd name="T15" fmla="*/ 0 h 129"/>
                  <a:gd name="T16" fmla="*/ 118 w 177"/>
                  <a:gd name="T17" fmla="*/ 87 h 129"/>
                  <a:gd name="T18" fmla="*/ 57 w 177"/>
                  <a:gd name="T19" fmla="*/ 87 h 129"/>
                  <a:gd name="T20" fmla="*/ 87 w 177"/>
                  <a:gd name="T21" fmla="*/ 42 h 129"/>
                  <a:gd name="T22" fmla="*/ 118 w 177"/>
                  <a:gd name="T23" fmla="*/ 8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29">
                    <a:moveTo>
                      <a:pt x="87" y="0"/>
                    </a:moveTo>
                    <a:lnTo>
                      <a:pt x="0" y="129"/>
                    </a:lnTo>
                    <a:lnTo>
                      <a:pt x="28" y="129"/>
                    </a:lnTo>
                    <a:lnTo>
                      <a:pt x="43" y="108"/>
                    </a:lnTo>
                    <a:lnTo>
                      <a:pt x="132" y="108"/>
                    </a:lnTo>
                    <a:lnTo>
                      <a:pt x="149" y="129"/>
                    </a:lnTo>
                    <a:lnTo>
                      <a:pt x="177" y="129"/>
                    </a:lnTo>
                    <a:lnTo>
                      <a:pt x="87" y="0"/>
                    </a:lnTo>
                    <a:close/>
                    <a:moveTo>
                      <a:pt x="118" y="87"/>
                    </a:moveTo>
                    <a:lnTo>
                      <a:pt x="57" y="87"/>
                    </a:lnTo>
                    <a:lnTo>
                      <a:pt x="87" y="42"/>
                    </a:lnTo>
                    <a:lnTo>
                      <a:pt x="118" y="87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D1CD3A7E-6319-4CAE-8BD1-EF70E9940FE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877550" y="-68263"/>
                <a:ext cx="236537" cy="193675"/>
              </a:xfrm>
              <a:custGeom>
                <a:avLst/>
                <a:gdLst>
                  <a:gd name="T0" fmla="*/ 54 w 63"/>
                  <a:gd name="T1" fmla="*/ 25 h 52"/>
                  <a:gd name="T2" fmla="*/ 60 w 63"/>
                  <a:gd name="T3" fmla="*/ 15 h 52"/>
                  <a:gd name="T4" fmla="*/ 35 w 63"/>
                  <a:gd name="T5" fmla="*/ 0 h 52"/>
                  <a:gd name="T6" fmla="*/ 0 w 63"/>
                  <a:gd name="T7" fmla="*/ 0 h 52"/>
                  <a:gd name="T8" fmla="*/ 0 w 63"/>
                  <a:gd name="T9" fmla="*/ 52 h 52"/>
                  <a:gd name="T10" fmla="*/ 35 w 63"/>
                  <a:gd name="T11" fmla="*/ 52 h 52"/>
                  <a:gd name="T12" fmla="*/ 63 w 63"/>
                  <a:gd name="T13" fmla="*/ 37 h 52"/>
                  <a:gd name="T14" fmla="*/ 54 w 63"/>
                  <a:gd name="T15" fmla="*/ 25 h 52"/>
                  <a:gd name="T16" fmla="*/ 34 w 63"/>
                  <a:gd name="T17" fmla="*/ 43 h 52"/>
                  <a:gd name="T18" fmla="*/ 11 w 63"/>
                  <a:gd name="T19" fmla="*/ 43 h 52"/>
                  <a:gd name="T20" fmla="*/ 11 w 63"/>
                  <a:gd name="T21" fmla="*/ 31 h 52"/>
                  <a:gd name="T22" fmla="*/ 34 w 63"/>
                  <a:gd name="T23" fmla="*/ 31 h 52"/>
                  <a:gd name="T24" fmla="*/ 52 w 63"/>
                  <a:gd name="T25" fmla="*/ 37 h 52"/>
                  <a:gd name="T26" fmla="*/ 34 w 63"/>
                  <a:gd name="T27" fmla="*/ 43 h 52"/>
                  <a:gd name="T28" fmla="*/ 11 w 63"/>
                  <a:gd name="T29" fmla="*/ 10 h 52"/>
                  <a:gd name="T30" fmla="*/ 35 w 63"/>
                  <a:gd name="T31" fmla="*/ 10 h 52"/>
                  <a:gd name="T32" fmla="*/ 49 w 63"/>
                  <a:gd name="T33" fmla="*/ 15 h 52"/>
                  <a:gd name="T34" fmla="*/ 35 w 63"/>
                  <a:gd name="T35" fmla="*/ 21 h 52"/>
                  <a:gd name="T36" fmla="*/ 11 w 63"/>
                  <a:gd name="T37" fmla="*/ 21 h 52"/>
                  <a:gd name="T38" fmla="*/ 11 w 63"/>
                  <a:gd name="T3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52">
                    <a:moveTo>
                      <a:pt x="54" y="25"/>
                    </a:moveTo>
                    <a:cubicBezTo>
                      <a:pt x="58" y="23"/>
                      <a:pt x="60" y="20"/>
                      <a:pt x="60" y="15"/>
                    </a:cubicBezTo>
                    <a:cubicBezTo>
                      <a:pt x="60" y="2"/>
                      <a:pt x="48" y="0"/>
                      <a:pt x="3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9" y="52"/>
                      <a:pt x="63" y="51"/>
                      <a:pt x="63" y="37"/>
                    </a:cubicBezTo>
                    <a:cubicBezTo>
                      <a:pt x="63" y="31"/>
                      <a:pt x="60" y="27"/>
                      <a:pt x="54" y="25"/>
                    </a:cubicBezTo>
                    <a:close/>
                    <a:moveTo>
                      <a:pt x="34" y="43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49" y="31"/>
                      <a:pt x="52" y="32"/>
                      <a:pt x="52" y="37"/>
                    </a:cubicBezTo>
                    <a:cubicBezTo>
                      <a:pt x="52" y="42"/>
                      <a:pt x="49" y="43"/>
                      <a:pt x="34" y="43"/>
                    </a:cubicBezTo>
                    <a:close/>
                    <a:moveTo>
                      <a:pt x="11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46" y="10"/>
                      <a:pt x="49" y="11"/>
                      <a:pt x="49" y="15"/>
                    </a:cubicBezTo>
                    <a:cubicBezTo>
                      <a:pt x="49" y="20"/>
                      <a:pt x="46" y="21"/>
                      <a:pt x="35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1A1A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9F4E3265-29F6-49A1-B199-68D5702851E1}"/>
                </a:ext>
              </a:extLst>
            </p:cNvPr>
            <p:cNvGrpSpPr/>
            <p:nvPr userDrawn="1"/>
          </p:nvGrpSpPr>
          <p:grpSpPr>
            <a:xfrm>
              <a:off x="8529624" y="255032"/>
              <a:ext cx="241929" cy="550656"/>
              <a:chOff x="8529624" y="255032"/>
              <a:chExt cx="241929" cy="550656"/>
            </a:xfrm>
          </p:grpSpPr>
          <p:sp>
            <p:nvSpPr>
              <p:cNvPr id="16" name="Gleichschenkliges Dreieck 15">
                <a:extLst>
                  <a:ext uri="{FF2B5EF4-FFF2-40B4-BE49-F238E27FC236}">
                    <a16:creationId xmlns:a16="http://schemas.microsoft.com/office/drawing/2014/main" id="{8FD31279-3AFB-46E4-BB4D-B7D58609EC33}"/>
                  </a:ext>
                </a:extLst>
              </p:cNvPr>
              <p:cNvSpPr/>
              <p:nvPr/>
            </p:nvSpPr>
            <p:spPr bwMode="gray">
              <a:xfrm rot="16200000">
                <a:off x="8406740" y="597776"/>
                <a:ext cx="330796" cy="85028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  <p:sp>
            <p:nvSpPr>
              <p:cNvPr id="17" name="Gleichschenkliges Dreieck 16">
                <a:extLst>
                  <a:ext uri="{FF2B5EF4-FFF2-40B4-BE49-F238E27FC236}">
                    <a16:creationId xmlns:a16="http://schemas.microsoft.com/office/drawing/2014/main" id="{897070E9-056B-41DF-8157-0324BCCB8B8C}"/>
                  </a:ext>
                </a:extLst>
              </p:cNvPr>
              <p:cNvSpPr/>
              <p:nvPr/>
            </p:nvSpPr>
            <p:spPr bwMode="gray">
              <a:xfrm rot="5400000">
                <a:off x="8425455" y="459589"/>
                <a:ext cx="550656" cy="141541"/>
              </a:xfrm>
              <a:prstGeom prst="triangle">
                <a:avLst/>
              </a:prstGeom>
              <a:solidFill>
                <a:srgbClr val="99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900" noProof="0"/>
              </a:p>
            </p:txBody>
          </p:sp>
        </p:grpSp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0819DB4E-8B91-456C-8D44-B9A157617F05}"/>
              </a:ext>
            </a:extLst>
          </p:cNvPr>
          <p:cNvSpPr/>
          <p:nvPr/>
        </p:nvSpPr>
        <p:spPr bwMode="gray">
          <a:xfrm>
            <a:off x="3875451" y="1321398"/>
            <a:ext cx="8316549" cy="671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 err="1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37BDA3C-08F1-4DE2-A5A6-D4A81434EF9A}"/>
              </a:ext>
            </a:extLst>
          </p:cNvPr>
          <p:cNvSpPr/>
          <p:nvPr/>
        </p:nvSpPr>
        <p:spPr>
          <a:xfrm>
            <a:off x="3875314" y="1373627"/>
            <a:ext cx="8316549" cy="566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ea typeface="Times New Roman" panose="02020603050405020304" pitchFamily="18" charset="0"/>
              </a:rPr>
              <a:t>We aspire a workplace where every employee can be their authentic self and </a:t>
            </a:r>
            <a:r>
              <a:rPr lang="en-US" sz="1400" b="1" dirty="0">
                <a:solidFill>
                  <a:srgbClr val="F26522"/>
                </a:solidFill>
                <a:ea typeface="Times New Roman" panose="02020603050405020304" pitchFamily="18" charset="0"/>
              </a:rPr>
              <a:t>express</a:t>
            </a:r>
            <a:r>
              <a:rPr lang="en-US" sz="1400" dirty="0">
                <a:ea typeface="Times New Roman" panose="02020603050405020304" pitchFamily="18" charset="0"/>
              </a:rPr>
              <a:t> their </a:t>
            </a:r>
            <a:r>
              <a:rPr lang="en-US" sz="1400" b="1" dirty="0">
                <a:solidFill>
                  <a:srgbClr val="00B0F0"/>
                </a:solidFill>
                <a:ea typeface="Times New Roman" panose="02020603050405020304" pitchFamily="18" charset="0"/>
              </a:rPr>
              <a:t>sexual</a:t>
            </a:r>
            <a:r>
              <a:rPr lang="en-US" sz="1400" dirty="0">
                <a:solidFill>
                  <a:srgbClr val="00B0F0"/>
                </a:solidFill>
                <a:ea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B0F0"/>
                </a:solidFill>
                <a:ea typeface="Times New Roman" panose="02020603050405020304" pitchFamily="18" charset="0"/>
              </a:rPr>
              <a:t>orientation </a:t>
            </a:r>
            <a:r>
              <a:rPr lang="en-US" sz="1400" dirty="0"/>
              <a:t>with pride and confidence</a:t>
            </a:r>
            <a:r>
              <a:rPr lang="en-US" sz="1400" dirty="0"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5990D7-6A51-47DA-989E-3E2D24DEBA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44"/>
          <a:stretch/>
        </p:blipFill>
        <p:spPr>
          <a:xfrm>
            <a:off x="0" y="1317214"/>
            <a:ext cx="3261600" cy="473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0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ank">
  <a:themeElements>
    <a:clrScheme name="Benutzerdefiniert 32">
      <a:dk1>
        <a:srgbClr val="000000"/>
      </a:dk1>
      <a:lt1>
        <a:srgbClr val="FFFFFF"/>
      </a:lt1>
      <a:dk2>
        <a:srgbClr val="92C0D2"/>
      </a:dk2>
      <a:lt2>
        <a:srgbClr val="5D9AB3"/>
      </a:lt2>
      <a:accent1>
        <a:srgbClr val="990000"/>
      </a:accent1>
      <a:accent2>
        <a:srgbClr val="9F9F9F"/>
      </a:accent2>
      <a:accent3>
        <a:srgbClr val="6B6B6B"/>
      </a:accent3>
      <a:accent4>
        <a:srgbClr val="CECECE"/>
      </a:accent4>
      <a:accent5>
        <a:srgbClr val="000000"/>
      </a:accent5>
      <a:accent6>
        <a:srgbClr val="EAEAEA"/>
      </a:accent6>
      <a:hlink>
        <a:srgbClr val="6B6B6B"/>
      </a:hlink>
      <a:folHlink>
        <a:srgbClr val="9F9F9F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Bawag">
      <a:dk1>
        <a:srgbClr val="000000"/>
      </a:dk1>
      <a:lt1>
        <a:srgbClr val="FFFFFF"/>
      </a:lt1>
      <a:dk2>
        <a:srgbClr val="92C0D2"/>
      </a:dk2>
      <a:lt2>
        <a:srgbClr val="5D9AB3"/>
      </a:lt2>
      <a:accent1>
        <a:srgbClr val="990000"/>
      </a:accent1>
      <a:accent2>
        <a:srgbClr val="9F9F9F"/>
      </a:accent2>
      <a:accent3>
        <a:srgbClr val="494949"/>
      </a:accent3>
      <a:accent4>
        <a:srgbClr val="CECECE"/>
      </a:accent4>
      <a:accent5>
        <a:srgbClr val="000000"/>
      </a:accent5>
      <a:accent6>
        <a:srgbClr val="6B6B6B"/>
      </a:accent6>
      <a:hlink>
        <a:srgbClr val="626262"/>
      </a:hlink>
      <a:folHlink>
        <a:srgbClr val="9F9F9F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Benutzerdefiniert 29">
      <a:dk1>
        <a:srgbClr val="000000"/>
      </a:dk1>
      <a:lt1>
        <a:srgbClr val="FFFFFF"/>
      </a:lt1>
      <a:dk2>
        <a:srgbClr val="92C0D2"/>
      </a:dk2>
      <a:lt2>
        <a:srgbClr val="5D9AB3"/>
      </a:lt2>
      <a:accent1>
        <a:srgbClr val="990000"/>
      </a:accent1>
      <a:accent2>
        <a:srgbClr val="9F9F9F"/>
      </a:accent2>
      <a:accent3>
        <a:srgbClr val="494949"/>
      </a:accent3>
      <a:accent4>
        <a:srgbClr val="CECECE"/>
      </a:accent4>
      <a:accent5>
        <a:srgbClr val="000000"/>
      </a:accent5>
      <a:accent6>
        <a:srgbClr val="6B6B6B"/>
      </a:accent6>
      <a:hlink>
        <a:srgbClr val="626262"/>
      </a:hlink>
      <a:folHlink>
        <a:srgbClr val="9F9F9F"/>
      </a:folHlink>
    </a:clrScheme>
    <a:fontScheme name="Benutzerdefiniert 5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996ac6-8e15-41d9-88bf-09b791fb875c" xsi:nil="true"/>
    <lcf76f155ced4ddcb4097134ff3c332f xmlns="42a5cfff-cc17-4c81-ae0d-0550212e12d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60A7F46C822C744ACD16FCA460D1FE0" ma:contentTypeVersion="18" ma:contentTypeDescription="Ein neues Dokument erstellen." ma:contentTypeScope="" ma:versionID="99a68452928ef3cc961fa9e827a9890d">
  <xsd:schema xmlns:xsd="http://www.w3.org/2001/XMLSchema" xmlns:xs="http://www.w3.org/2001/XMLSchema" xmlns:p="http://schemas.microsoft.com/office/2006/metadata/properties" xmlns:ns2="42a5cfff-cc17-4c81-ae0d-0550212e12d4" xmlns:ns3="83996ac6-8e15-41d9-88bf-09b791fb875c" targetNamespace="http://schemas.microsoft.com/office/2006/metadata/properties" ma:root="true" ma:fieldsID="e89b45eabacb34cada428419390e6fd3" ns2:_="" ns3:_="">
    <xsd:import namespace="42a5cfff-cc17-4c81-ae0d-0550212e12d4"/>
    <xsd:import namespace="83996ac6-8e15-41d9-88bf-09b791fb87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5cfff-cc17-4c81-ae0d-0550212e12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459a0dbc-3429-4bc1-9694-17d881b83c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96ac6-8e15-41d9-88bf-09b791fb875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ff84406-3b5c-4612-bb79-6a53ad746a21}" ma:internalName="TaxCatchAll" ma:showField="CatchAllData" ma:web="83996ac6-8e15-41d9-88bf-09b791fb87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64DEFB-1D34-4ED3-82D2-5A70AF9D5C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A7A81E-C31E-4611-9FA2-5471FC8CC1E8}">
  <ds:schemaRefs>
    <ds:schemaRef ds:uri="http://purl.org/dc/elements/1.1/"/>
    <ds:schemaRef ds:uri="http://schemas.microsoft.com/office/2006/metadata/properties"/>
    <ds:schemaRef ds:uri="83996ac6-8e15-41d9-88bf-09b791fb875c"/>
    <ds:schemaRef ds:uri="42a5cfff-cc17-4c81-ae0d-0550212e12d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06F5A4C-C1B9-457B-96EB-A073C5E861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a5cfff-cc17-4c81-ae0d-0550212e12d4"/>
    <ds:schemaRef ds:uri="83996ac6-8e15-41d9-88bf-09b791fb87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1332</Words>
  <Application>Microsoft Office PowerPoint</Application>
  <PresentationFormat>Breitbild</PresentationFormat>
  <Paragraphs>175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Century Gothic</vt:lpstr>
      <vt:lpstr>Segoe UI</vt:lpstr>
      <vt:lpstr>Symbol</vt:lpstr>
      <vt:lpstr>Times New Roman</vt:lpstr>
      <vt:lpstr>Webdings</vt:lpstr>
      <vt:lpstr>blank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Chen, Rui</dc:creator>
  <cp:lastModifiedBy>Putz-Wimmer, Barbara</cp:lastModifiedBy>
  <cp:revision>656</cp:revision>
  <cp:lastPrinted>2021-04-08T16:42:16Z</cp:lastPrinted>
  <dcterms:created xsi:type="dcterms:W3CDTF">2020-08-12T09:58:35Z</dcterms:created>
  <dcterms:modified xsi:type="dcterms:W3CDTF">2025-01-30T07:41:26Z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0x010100060A7F46C822C744ACD16FCA460D1FE0</vt:lpwstr>
  </property>
  <property fmtid="{D5CDD505-2E9C-101B-9397-08002B2CF9AE}" pid="3" name="MSIP_Label_b0e4137d-3c3f-4cec-9f07-da88235b25cd_Enabled">
    <vt:lpwstr>true</vt:lpwstr>
  </property>
  <property fmtid="{D5CDD505-2E9C-101B-9397-08002B2CF9AE}" pid="4" name="MSIP_Label_b0e4137d-3c3f-4cec-9f07-da88235b25cd_SetDate">
    <vt:lpwstr>2021-02-10T11:51:31Z</vt:lpwstr>
  </property>
  <property fmtid="{D5CDD505-2E9C-101B-9397-08002B2CF9AE}" pid="5" name="MSIP_Label_b0e4137d-3c3f-4cec-9f07-da88235b25cd_Method">
    <vt:lpwstr>Standard</vt:lpwstr>
  </property>
  <property fmtid="{D5CDD505-2E9C-101B-9397-08002B2CF9AE}" pid="6" name="MSIP_Label_b0e4137d-3c3f-4cec-9f07-da88235b25cd_Name">
    <vt:lpwstr>Internal</vt:lpwstr>
  </property>
  <property fmtid="{D5CDD505-2E9C-101B-9397-08002B2CF9AE}" pid="7" name="MSIP_Label_b0e4137d-3c3f-4cec-9f07-da88235b25cd_SiteId">
    <vt:lpwstr>6c57600f-285e-42b1-b384-86c271614b79</vt:lpwstr>
  </property>
  <property fmtid="{D5CDD505-2E9C-101B-9397-08002B2CF9AE}" pid="8" name="MSIP_Label_b0e4137d-3c3f-4cec-9f07-da88235b25cd_ActionId">
    <vt:lpwstr>03809d70-40a9-4bd0-9cfd-f5c79d657c3d</vt:lpwstr>
  </property>
  <property fmtid="{D5CDD505-2E9C-101B-9397-08002B2CF9AE}" pid="9" name="MSIP_Label_b0e4137d-3c3f-4cec-9f07-da88235b25cd_ContentBits">
    <vt:lpwstr>0</vt:lpwstr>
  </property>
  <property fmtid="{D5CDD505-2E9C-101B-9397-08002B2CF9AE}" pid="10" name="Order">
    <vt:lpwstr>702400.000000000</vt:lpwstr>
  </property>
  <property fmtid="{D5CDD505-2E9C-101B-9397-08002B2CF9AE}" pid="11" name="MediaServiceImageTags">
    <vt:lpwstr/>
  </property>
</Properties>
</file>